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wdp" ContentType="image/vnd.ms-photo"/>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340"/>
  </p:normalViewPr>
  <p:slideViewPr>
    <p:cSldViewPr snapToGrid="0" snapToObjects="1">
      <p:cViewPr varScale="1">
        <p:scale>
          <a:sx n="74" d="100"/>
          <a:sy n="74" d="100"/>
        </p:scale>
        <p:origin x="20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Sheet1!$B$9</c:f>
              <c:strCache>
                <c:ptCount val="1"/>
                <c:pt idx="0">
                  <c:v>Total Health Care Expenditure Growth</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Sheet1!$A$10:$A$12</c:f>
              <c:numCache>
                <c:formatCode>General</c:formatCode>
                <c:ptCount val="3"/>
                <c:pt idx="0">
                  <c:v>2013.0</c:v>
                </c:pt>
                <c:pt idx="1">
                  <c:v>2014.0</c:v>
                </c:pt>
                <c:pt idx="2">
                  <c:v>2015.0</c:v>
                </c:pt>
              </c:numCache>
            </c:numRef>
          </c:cat>
          <c:val>
            <c:numRef>
              <c:f>Sheet1!$B$10:$B$12</c:f>
              <c:numCache>
                <c:formatCode>0.00%</c:formatCode>
                <c:ptCount val="3"/>
                <c:pt idx="0">
                  <c:v>0.024</c:v>
                </c:pt>
                <c:pt idx="1">
                  <c:v>0.042</c:v>
                </c:pt>
                <c:pt idx="2">
                  <c:v>0.041</c:v>
                </c:pt>
              </c:numCache>
            </c:numRef>
          </c:val>
          <c:extLst xmlns:c16r2="http://schemas.microsoft.com/office/drawing/2015/06/chart">
            <c:ext xmlns:c16="http://schemas.microsoft.com/office/drawing/2014/chart" uri="{C3380CC4-5D6E-409C-BE32-E72D297353CC}">
              <c16:uniqueId val="{00000000-4C9D-43DE-9688-5621169B5EE8}"/>
            </c:ext>
          </c:extLst>
        </c:ser>
        <c:dLbls>
          <c:showLegendKey val="0"/>
          <c:showVal val="1"/>
          <c:showCatName val="0"/>
          <c:showSerName val="0"/>
          <c:showPercent val="0"/>
          <c:showBubbleSize val="0"/>
        </c:dLbls>
        <c:gapWidth val="75"/>
        <c:axId val="-2022141360"/>
        <c:axId val="-2022139312"/>
      </c:barChart>
      <c:catAx>
        <c:axId val="-2022141360"/>
        <c:scaling>
          <c:orientation val="minMax"/>
        </c:scaling>
        <c:delete val="0"/>
        <c:axPos val="b"/>
        <c:numFmt formatCode="General" sourceLinked="1"/>
        <c:majorTickMark val="none"/>
        <c:minorTickMark val="none"/>
        <c:tickLblPos val="nextTo"/>
        <c:crossAx val="-2022139312"/>
        <c:crosses val="autoZero"/>
        <c:auto val="1"/>
        <c:lblAlgn val="ctr"/>
        <c:lblOffset val="100"/>
        <c:noMultiLvlLbl val="0"/>
      </c:catAx>
      <c:valAx>
        <c:axId val="-2022139312"/>
        <c:scaling>
          <c:orientation val="minMax"/>
        </c:scaling>
        <c:delete val="0"/>
        <c:axPos val="l"/>
        <c:majorGridlines/>
        <c:numFmt formatCode="0.00%" sourceLinked="1"/>
        <c:majorTickMark val="none"/>
        <c:minorTickMark val="none"/>
        <c:tickLblPos val="nextTo"/>
        <c:crossAx val="-2022141360"/>
        <c:crosses val="autoZero"/>
        <c:crossBetween val="between"/>
      </c:valAx>
    </c:plotArea>
    <c:legend>
      <c:legendPos val="b"/>
      <c:layout/>
      <c:overlay val="0"/>
      <c:txPr>
        <a:bodyPr/>
        <a:lstStyle/>
        <a:p>
          <a:pPr>
            <a:defRPr sz="1200"/>
          </a:pPr>
          <a:endParaRPr lang="en-US"/>
        </a:p>
      </c:txPr>
    </c:legend>
    <c:plotVisOnly val="1"/>
    <c:dispBlanksAs val="gap"/>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0.07216</cdr:x>
      <cdr:y>0.2</cdr:y>
    </cdr:from>
    <cdr:to>
      <cdr:x>0.97938</cdr:x>
      <cdr:y>0.2</cdr:y>
    </cdr:to>
    <cdr:cxnSp macro="">
      <cdr:nvCxnSpPr>
        <cdr:cNvPr id="3" name="Straight Connector 2"/>
        <cdr:cNvCxnSpPr/>
      </cdr:nvCxnSpPr>
      <cdr:spPr>
        <a:xfrm xmlns:a="http://schemas.openxmlformats.org/drawingml/2006/main">
          <a:off x="533400" y="838200"/>
          <a:ext cx="6705600" cy="0"/>
        </a:xfrm>
        <a:prstGeom xmlns:a="http://schemas.openxmlformats.org/drawingml/2006/main" prst="line">
          <a:avLst/>
        </a:prstGeom>
        <a:ln xmlns:a="http://schemas.openxmlformats.org/drawingml/2006/main" w="28575">
          <a:solidFill>
            <a:schemeClr val="accent2"/>
          </a:solidFill>
          <a:prstDash val="lg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337195-E88E-C348-A1BA-8FEF7966F94F}" type="datetimeFigureOut">
              <a:rPr lang="en-US" smtClean="0"/>
              <a:t>6/29/17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B262A1-A56E-674B-A162-905F692A9528}" type="slidenum">
              <a:rPr lang="en-US" smtClean="0"/>
              <a:t>‹#›</a:t>
            </a:fld>
            <a:endParaRPr lang="en-US"/>
          </a:p>
        </p:txBody>
      </p:sp>
    </p:spTree>
    <p:extLst>
      <p:ext uri="{BB962C8B-B14F-4D97-AF65-F5344CB8AC3E}">
        <p14:creationId xmlns:p14="http://schemas.microsoft.com/office/powerpoint/2010/main" val="2105272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B7833D-D0AA-4DCD-A1FD-49E43A30758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8978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B7833D-D0AA-4DCD-A1FD-49E43A30758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3010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F5F93C-0589-4B61-9877-8696F456E94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CTMP and CHICI Joint Meeting</a:t>
            </a:r>
          </a:p>
        </p:txBody>
      </p:sp>
      <p:sp>
        <p:nvSpPr>
          <p:cNvPr id="7" name="Header Placeholder 6"/>
          <p:cNvSpPr>
            <a:spLocks noGrp="1"/>
          </p:cNvSpPr>
          <p:nvPr>
            <p:ph type="hdr" sz="quarter" idx="1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Health Policy Commission</a:t>
            </a:r>
          </a:p>
        </p:txBody>
      </p:sp>
    </p:spTree>
    <p:extLst>
      <p:ext uri="{BB962C8B-B14F-4D97-AF65-F5344CB8AC3E}">
        <p14:creationId xmlns:p14="http://schemas.microsoft.com/office/powerpoint/2010/main" val="1148492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AE5E2A-2722-4379-9D73-C19F4DD49BA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8626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57" lvl="1">
              <a:spcBef>
                <a:spcPts val="1154"/>
              </a:spcBef>
              <a:buClr>
                <a:srgbClr val="002960"/>
              </a:buClr>
            </a:pPr>
            <a:endParaRPr lang="en-US" dirty="0">
              <a:solidFill>
                <a:schemeClr val="tx1"/>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498D40-1BE2-43D7-B203-7681072C83B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4887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B7833D-D0AA-4DCD-A1FD-49E43A30758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900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60F890-ED81-4BCD-AF40-1DAD3CFFC87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0454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B7833D-D0AA-4DCD-A1FD-49E43A30758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7946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14350">
              <a:buFontTx/>
              <a:buNone/>
              <a:defRPr/>
            </a:pPr>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60F890-ED81-4BCD-AF40-1DAD3CFFC87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2587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p:spPr>
      </p:sp>
      <p:sp>
        <p:nvSpPr>
          <p:cNvPr id="22530" name="Notes Placeholder 2"/>
          <p:cNvSpPr>
            <a:spLocks noGrp="1"/>
          </p:cNvSpPr>
          <p:nvPr>
            <p:ph type="body" idx="1"/>
          </p:nvPr>
        </p:nvSpPr>
        <p:spPr bwMode="auto">
          <a:xfrm>
            <a:off x="567701" y="4995330"/>
            <a:ext cx="5974023" cy="246221"/>
          </a:xfrm>
          <a:noFill/>
        </p:spPr>
        <p:txBody>
          <a:bodyPr wrap="square" numCol="1" anchor="t" anchorCtr="0" compatLnSpc="1">
            <a:prstTxWarp prst="textNoShape">
              <a:avLst/>
            </a:prstTxWarp>
          </a:bodyPr>
          <a:lstStyle/>
          <a:p>
            <a:pPr>
              <a:spcBef>
                <a:spcPct val="0"/>
              </a:spcBef>
            </a:pPr>
            <a:endParaRPr lang="en-US" baseline="0" dirty="0"/>
          </a:p>
        </p:txBody>
      </p:sp>
      <p:sp>
        <p:nvSpPr>
          <p:cNvPr id="22531" name="Slide Number Placeholder 3"/>
          <p:cNvSpPr>
            <a:spLocks noGrp="1"/>
          </p:cNvSpPr>
          <p:nvPr>
            <p:ph type="sldNum" sz="quarter" idx="5"/>
          </p:nvPr>
        </p:nvSpPr>
        <p:spPr bwMode="auto">
          <a:noFill/>
          <a:ln>
            <a:miter lim="800000"/>
            <a:headEnd/>
            <a:tailEnd/>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97376-05C6-4060-8D6A-756A1399496B}"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0263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B7833D-D0AA-4DCD-A1FD-49E43A30758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5899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574" indent="-228574">
              <a:buAutoNum type="arabicPeriod"/>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60F890-ED81-4BCD-AF40-1DAD3CFFC87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2906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B7833D-D0AA-4DCD-A1FD-49E43A30758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46387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F5F93C-0589-4B61-9877-8696F456E94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619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oleObject" Target="../embeddings/oleObject1.bin"/><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tags" Target="../tags/tag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oleObject" Target="../embeddings/oleObject2.bin"/><Relationship Id="rId5"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tags" Target="../tags/tag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oleObject" Target="../embeddings/oleObject3.bin"/><Relationship Id="rId5" Type="http://schemas.openxmlformats.org/officeDocument/2006/relationships/image" Target="../media/image2.emf"/><Relationship Id="rId1" Type="http://schemas.openxmlformats.org/officeDocument/2006/relationships/vmlDrawing" Target="../drawings/vmlDrawing3.vml"/><Relationship Id="rId2" Type="http://schemas.openxmlformats.org/officeDocument/2006/relationships/tags" Target="../tags/tag3.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oleObject" Target="../embeddings/oleObject4.bin"/><Relationship Id="rId5" Type="http://schemas.openxmlformats.org/officeDocument/2006/relationships/image" Target="../media/image2.emf"/><Relationship Id="rId6" Type="http://schemas.openxmlformats.org/officeDocument/2006/relationships/image" Target="../media/image1.png"/><Relationship Id="rId1" Type="http://schemas.openxmlformats.org/officeDocument/2006/relationships/vmlDrawing" Target="../drawings/vmlDrawing4.vml"/><Relationship Id="rId2" Type="http://schemas.openxmlformats.org/officeDocument/2006/relationships/tags" Target="../tags/tag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02C1D3-64DF-6647-B9CF-1C66F4D4D349}" type="datetimeFigureOut">
              <a:rPr lang="en-US" smtClean="0"/>
              <a:t>6/29/17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7579B-F61C-5C4A-8092-EA38E459B3EC}" type="slidenum">
              <a:rPr lang="en-US" smtClean="0"/>
              <a:t>‹#›</a:t>
            </a:fld>
            <a:endParaRPr lang="en-US"/>
          </a:p>
        </p:txBody>
      </p:sp>
    </p:spTree>
    <p:extLst>
      <p:ext uri="{BB962C8B-B14F-4D97-AF65-F5344CB8AC3E}">
        <p14:creationId xmlns:p14="http://schemas.microsoft.com/office/powerpoint/2010/main" val="793863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02C1D3-64DF-6647-B9CF-1C66F4D4D349}" type="datetimeFigureOut">
              <a:rPr lang="en-US" smtClean="0"/>
              <a:t>6/29/17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7579B-F61C-5C4A-8092-EA38E459B3EC}" type="slidenum">
              <a:rPr lang="en-US" smtClean="0"/>
              <a:t>‹#›</a:t>
            </a:fld>
            <a:endParaRPr lang="en-US"/>
          </a:p>
        </p:txBody>
      </p:sp>
    </p:spTree>
    <p:extLst>
      <p:ext uri="{BB962C8B-B14F-4D97-AF65-F5344CB8AC3E}">
        <p14:creationId xmlns:p14="http://schemas.microsoft.com/office/powerpoint/2010/main" val="1444586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02C1D3-64DF-6647-B9CF-1C66F4D4D349}" type="datetimeFigureOut">
              <a:rPr lang="en-US" smtClean="0"/>
              <a:t>6/29/17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7579B-F61C-5C4A-8092-EA38E459B3EC}" type="slidenum">
              <a:rPr lang="en-US" smtClean="0"/>
              <a:t>‹#›</a:t>
            </a:fld>
            <a:endParaRPr lang="en-US"/>
          </a:p>
        </p:txBody>
      </p:sp>
    </p:spTree>
    <p:extLst>
      <p:ext uri="{BB962C8B-B14F-4D97-AF65-F5344CB8AC3E}">
        <p14:creationId xmlns:p14="http://schemas.microsoft.com/office/powerpoint/2010/main" val="1869432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25" name="Picture 24"/>
          <p:cNvPicPr>
            <a:picLocks noChangeAspect="1"/>
          </p:cNvPicPr>
          <p:nvPr userDrawn="1"/>
        </p:nvPicPr>
        <p:blipFill rotWithShape="1">
          <a:blip r:embed="rId2" cstate="print">
            <a:extLst>
              <a:ext uri="{28A0092B-C50C-407E-A947-70E740481C1C}">
                <a14:useLocalDpi xmlns:a14="http://schemas.microsoft.com/office/drawing/2010/main" val="0"/>
              </a:ext>
            </a:extLst>
          </a:blip>
          <a:srcRect l="9696" t="21191" r="15537" b="20528"/>
          <a:stretch/>
        </p:blipFill>
        <p:spPr>
          <a:xfrm>
            <a:off x="133132" y="55180"/>
            <a:ext cx="4235669" cy="1092008"/>
          </a:xfrm>
          <a:prstGeom prst="rect">
            <a:avLst/>
          </a:prstGeom>
        </p:spPr>
      </p:pic>
      <p:sp>
        <p:nvSpPr>
          <p:cNvPr id="26" name="Parallelogram 25"/>
          <p:cNvSpPr/>
          <p:nvPr userDrawn="1"/>
        </p:nvSpPr>
        <p:spPr>
          <a:xfrm>
            <a:off x="5283199" y="-6930"/>
            <a:ext cx="6914268"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prstClr val="white"/>
              </a:solidFill>
            </a:endParaRPr>
          </a:p>
        </p:txBody>
      </p:sp>
      <p:sp>
        <p:nvSpPr>
          <p:cNvPr id="27" name="Rectangle 26"/>
          <p:cNvSpPr/>
          <p:nvPr userDrawn="1"/>
        </p:nvSpPr>
        <p:spPr>
          <a:xfrm>
            <a:off x="0" y="3124200"/>
            <a:ext cx="12192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AA721">
                  <a:lumMod val="20000"/>
                  <a:lumOff val="80000"/>
                </a:srgbClr>
              </a:solidFill>
            </a:endParaRPr>
          </a:p>
        </p:txBody>
      </p:sp>
      <p:sp>
        <p:nvSpPr>
          <p:cNvPr id="28" name="Text Placeholder 5"/>
          <p:cNvSpPr>
            <a:spLocks noGrp="1"/>
          </p:cNvSpPr>
          <p:nvPr>
            <p:ph type="body" sz="quarter" idx="10" hasCustomPrompt="1"/>
          </p:nvPr>
        </p:nvSpPr>
        <p:spPr>
          <a:xfrm>
            <a:off x="5892801" y="4648200"/>
            <a:ext cx="5283200" cy="685801"/>
          </a:xfrm>
          <a:prstGeom prst="rect">
            <a:avLst/>
          </a:prstGeom>
        </p:spPr>
        <p:txBody>
          <a:bodyPr>
            <a:normAutofit/>
          </a:bodyPr>
          <a:lstStyle>
            <a:lvl1pPr marL="0" marR="0" indent="0" algn="r" defTabSz="914303" rtl="0" eaLnBrk="1" fontAlgn="auto" latinLnBrk="0" hangingPunct="1">
              <a:lnSpc>
                <a:spcPct val="100000"/>
              </a:lnSpc>
              <a:spcBef>
                <a:spcPct val="20000"/>
              </a:spcBef>
              <a:spcAft>
                <a:spcPts val="0"/>
              </a:spcAft>
              <a:buClrTx/>
              <a:buSzTx/>
              <a:buFont typeface="Wingdings" panose="05000000000000000000" pitchFamily="2" charset="2"/>
              <a:buNone/>
              <a:tabLst/>
              <a:defRPr sz="1800" b="1">
                <a:solidFill>
                  <a:schemeClr val="accent1"/>
                </a:solidFill>
              </a:defRPr>
            </a:lvl1pPr>
          </a:lstStyle>
          <a:p>
            <a:r>
              <a:rPr lang="en-US" sz="2000" dirty="0">
                <a:solidFill>
                  <a:schemeClr val="accent1"/>
                </a:solidFill>
              </a:rPr>
              <a:t>Date Here</a:t>
            </a:r>
          </a:p>
        </p:txBody>
      </p:sp>
      <p:sp>
        <p:nvSpPr>
          <p:cNvPr id="8" name="Text Placeholder 3"/>
          <p:cNvSpPr>
            <a:spLocks noGrp="1"/>
          </p:cNvSpPr>
          <p:nvPr>
            <p:ph type="body" sz="quarter" idx="13" hasCustomPrompt="1"/>
          </p:nvPr>
        </p:nvSpPr>
        <p:spPr>
          <a:xfrm>
            <a:off x="1016001" y="3425534"/>
            <a:ext cx="10160000" cy="1146466"/>
          </a:xfrm>
          <a:prstGeom prst="rect">
            <a:avLst/>
          </a:prstGeom>
        </p:spPr>
        <p:txBody>
          <a:bodyPr/>
          <a:lstStyle>
            <a:lvl1pPr marL="0" indent="0" algn="r">
              <a:buNone/>
              <a:defRPr sz="3600" i="0" baseline="0">
                <a:solidFill>
                  <a:schemeClr val="accent1"/>
                </a:solidFill>
              </a:defRPr>
            </a:lvl1pPr>
            <a:lvl2pPr marL="456958" indent="0">
              <a:buNone/>
              <a:defRPr/>
            </a:lvl2pPr>
          </a:lstStyle>
          <a:p>
            <a:pPr lvl="0"/>
            <a:r>
              <a:rPr lang="en-US" dirty="0"/>
              <a:t>Title Here</a:t>
            </a:r>
          </a:p>
        </p:txBody>
      </p:sp>
    </p:spTree>
    <p:extLst>
      <p:ext uri="{BB962C8B-B14F-4D97-AF65-F5344CB8AC3E}">
        <p14:creationId xmlns:p14="http://schemas.microsoft.com/office/powerpoint/2010/main" val="1126215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and bullets">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spid="_x0000_s102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2119" y="1589"/>
                        <a:ext cx="2116" cy="1587"/>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a:xfrm>
            <a:off x="203200" y="6095999"/>
            <a:ext cx="9550400" cy="685801"/>
          </a:xfrm>
          <a:prstGeom prst="rect">
            <a:avLst/>
          </a:prstGeom>
        </p:spPr>
        <p:txBody>
          <a:bodyPr lIns="0" tIns="0" rIns="0" bIns="0" anchor="b"/>
          <a:lstStyle>
            <a:lvl1pPr marL="0" indent="0">
              <a:buNone/>
              <a:defRPr sz="800" baseline="0">
                <a:solidFill>
                  <a:schemeClr val="bg1">
                    <a:lumMod val="50000"/>
                  </a:schemeClr>
                </a:solidFill>
                <a:latin typeface="Arial" panose="020B0604020202020204" pitchFamily="34" charset="0"/>
                <a:cs typeface="Arial" panose="020B0604020202020204" pitchFamily="34" charset="0"/>
              </a:defRPr>
            </a:lvl1pPr>
          </a:lstStyle>
          <a:p>
            <a:pPr lvl="0"/>
            <a:r>
              <a:rPr lang="en-US" dirty="0"/>
              <a:t>Insert source and notes</a:t>
            </a:r>
          </a:p>
        </p:txBody>
      </p:sp>
      <p:sp>
        <p:nvSpPr>
          <p:cNvPr id="2" name="Title 1"/>
          <p:cNvSpPr>
            <a:spLocks noGrp="1"/>
          </p:cNvSpPr>
          <p:nvPr>
            <p:ph type="ctrTitle"/>
          </p:nvPr>
        </p:nvSpPr>
        <p:spPr>
          <a:xfrm>
            <a:off x="609600" y="152400"/>
            <a:ext cx="10972800" cy="685801"/>
          </a:xfrm>
          <a:prstGeom prst="rect">
            <a:avLst/>
          </a:prstGeom>
        </p:spPr>
        <p:txBody>
          <a:bodyPr lIns="91402" tIns="45701" rIns="91402" bIns="45701" anchor="ctr"/>
          <a:lstStyle>
            <a:lvl1pPr algn="l">
              <a:defRPr sz="1800" b="1">
                <a:solidFill>
                  <a:schemeClr val="tx2"/>
                </a:solidFill>
                <a:latin typeface="Arial" panose="020B0604020202020204" pitchFamily="34" charset="0"/>
                <a:ea typeface="Arial Unicode MS" panose="020B0604020202020204" pitchFamily="34" charset="-128"/>
                <a:cs typeface="Arial" panose="020B0604020202020204" pitchFamily="34" charset="0"/>
              </a:defRPr>
            </a:lvl1pPr>
          </a:lstStyle>
          <a:p>
            <a:r>
              <a:rPr lang="en-US"/>
              <a:t>Click to edit Master title style</a:t>
            </a:r>
            <a:endParaRPr lang="en-US" dirty="0"/>
          </a:p>
        </p:txBody>
      </p:sp>
      <p:sp>
        <p:nvSpPr>
          <p:cNvPr id="11" name="Text Placeholder 10"/>
          <p:cNvSpPr>
            <a:spLocks noGrp="1"/>
          </p:cNvSpPr>
          <p:nvPr>
            <p:ph type="body" sz="quarter" idx="11"/>
          </p:nvPr>
        </p:nvSpPr>
        <p:spPr>
          <a:xfrm>
            <a:off x="2336800" y="1828800"/>
            <a:ext cx="7518400" cy="3657600"/>
          </a:xfrm>
          <a:prstGeom prst="rect">
            <a:avLst/>
          </a:prstGeom>
        </p:spPr>
        <p:txBody>
          <a:bodyPr lIns="91440" tIns="182880" bIns="182880"/>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44097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88" y="234866"/>
            <a:ext cx="11725485" cy="298327"/>
          </a:xfrm>
          <a:prstGeom prst="rect">
            <a:avLst/>
          </a:prstGeom>
        </p:spPr>
        <p:txBody>
          <a:bodyPr lIns="93296" tIns="46648" rIns="93296" bIns="46648"/>
          <a:lstStyle/>
          <a:p>
            <a:r>
              <a:rPr lang="en-US"/>
              <a:t>Click to edit Master title style</a:t>
            </a:r>
          </a:p>
        </p:txBody>
      </p:sp>
    </p:spTree>
    <p:extLst>
      <p:ext uri="{BB962C8B-B14F-4D97-AF65-F5344CB8AC3E}">
        <p14:creationId xmlns:p14="http://schemas.microsoft.com/office/powerpoint/2010/main" val="21087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conten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nvPr>
        </p:nvGraphicFramePr>
        <p:xfrm>
          <a:off x="2123" y="1593"/>
          <a:ext cx="2116" cy="1587"/>
        </p:xfrm>
        <a:graphic>
          <a:graphicData uri="http://schemas.openxmlformats.org/presentationml/2006/ole">
            <mc:AlternateContent xmlns:mc="http://schemas.openxmlformats.org/markup-compatibility/2006">
              <mc:Choice xmlns:v="urn:schemas-microsoft-com:vml" Requires="v">
                <p:oleObj spid="_x0000_s307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2123" y="1593"/>
                        <a:ext cx="2116" cy="1587"/>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a:xfrm>
            <a:off x="203200" y="6096001"/>
            <a:ext cx="9550400" cy="685801"/>
          </a:xfrm>
          <a:prstGeom prst="rect">
            <a:avLst/>
          </a:prstGeom>
        </p:spPr>
        <p:txBody>
          <a:bodyPr lIns="0" tIns="0" rIns="0" bIns="0" anchor="b"/>
          <a:lstStyle>
            <a:lvl1pPr marL="0" indent="0">
              <a:buNone/>
              <a:defRPr sz="800" baseline="0">
                <a:solidFill>
                  <a:schemeClr val="bg1">
                    <a:lumMod val="50000"/>
                  </a:schemeClr>
                </a:solidFill>
                <a:latin typeface="Arial" panose="020B0604020202020204" pitchFamily="34" charset="0"/>
                <a:cs typeface="Arial" panose="020B0604020202020204" pitchFamily="34" charset="0"/>
              </a:defRPr>
            </a:lvl1pPr>
          </a:lstStyle>
          <a:p>
            <a:pPr lvl="0"/>
            <a:r>
              <a:rPr lang="en-US" dirty="0"/>
              <a:t>Insert source and notes</a:t>
            </a:r>
          </a:p>
        </p:txBody>
      </p:sp>
      <p:sp>
        <p:nvSpPr>
          <p:cNvPr id="2" name="Title 1"/>
          <p:cNvSpPr>
            <a:spLocks noGrp="1"/>
          </p:cNvSpPr>
          <p:nvPr>
            <p:ph type="ctrTitle"/>
          </p:nvPr>
        </p:nvSpPr>
        <p:spPr>
          <a:xfrm>
            <a:off x="609600" y="152405"/>
            <a:ext cx="10972800" cy="685801"/>
          </a:xfrm>
          <a:prstGeom prst="rect">
            <a:avLst/>
          </a:prstGeom>
        </p:spPr>
        <p:txBody>
          <a:bodyPr lIns="91372" tIns="45686" rIns="91372" bIns="45686" anchor="ctr"/>
          <a:lstStyle>
            <a:lvl1pPr algn="l">
              <a:defRPr sz="1800" b="1">
                <a:solidFill>
                  <a:schemeClr val="tx2"/>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598811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1"/>
            <a:ext cx="10972800" cy="4525963"/>
          </a:xfrm>
          <a:prstGeom prst="rect">
            <a:avLst/>
          </a:prstGeom>
        </p:spPr>
        <p:txBody>
          <a:bodyPr>
            <a:normAutofit/>
          </a:bodyPr>
          <a:lstStyle>
            <a:lvl1pPr marL="342864" indent="-342864">
              <a:buFont typeface="Wingdings" panose="05000000000000000000" pitchFamily="2" charset="2"/>
              <a:buChar cha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1413934" y="6382941"/>
            <a:ext cx="3860800" cy="365125"/>
          </a:xfrm>
          <a:prstGeom prst="rect">
            <a:avLst/>
          </a:prstGeom>
        </p:spPr>
        <p:txBody>
          <a:bodyPr anchor="b"/>
          <a:lstStyle>
            <a:lvl1pPr>
              <a:defRPr sz="800">
                <a:solidFill>
                  <a:schemeClr val="bg1">
                    <a:lumMod val="50000"/>
                  </a:schemeClr>
                </a:solidFill>
              </a:defRPr>
            </a:lvl1pPr>
          </a:lstStyle>
          <a:p>
            <a:endParaRPr lang="en-US" dirty="0"/>
          </a:p>
        </p:txBody>
      </p:sp>
      <p:sp>
        <p:nvSpPr>
          <p:cNvPr id="7" name="Title 1"/>
          <p:cNvSpPr>
            <a:spLocks noGrp="1"/>
          </p:cNvSpPr>
          <p:nvPr>
            <p:ph type="ctrTitle"/>
          </p:nvPr>
        </p:nvSpPr>
        <p:spPr>
          <a:xfrm>
            <a:off x="609600" y="152400"/>
            <a:ext cx="10972800" cy="685801"/>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a:t>Click to edit Master title style</a:t>
            </a:r>
            <a:endParaRPr lang="en-US" dirty="0"/>
          </a:p>
        </p:txBody>
      </p:sp>
      <p:pic>
        <p:nvPicPr>
          <p:cNvPr id="8" name="Picture 442" descr="C:\Users\kamercer\Desktop\HPC Bu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24601"/>
            <a:ext cx="1413933" cy="481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2931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ntent with subheadin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spid="_x0000_s614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2120" y="1591"/>
                        <a:ext cx="2116" cy="1587"/>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a:xfrm>
            <a:off x="203200" y="6095999"/>
            <a:ext cx="9550400" cy="685801"/>
          </a:xfrm>
          <a:prstGeom prst="rect">
            <a:avLst/>
          </a:prstGeom>
        </p:spPr>
        <p:txBody>
          <a:bodyPr lIns="0" tIns="0" rIns="0" bIns="0" anchor="b"/>
          <a:lstStyle>
            <a:lvl1pPr marL="0" indent="0">
              <a:buNone/>
              <a:defRPr sz="800" baseline="0">
                <a:solidFill>
                  <a:schemeClr val="bg1">
                    <a:lumMod val="50000"/>
                  </a:schemeClr>
                </a:solidFill>
                <a:latin typeface="Arial" panose="020B0604020202020204" pitchFamily="34" charset="0"/>
                <a:cs typeface="Arial" panose="020B0604020202020204" pitchFamily="34" charset="0"/>
              </a:defRPr>
            </a:lvl1pPr>
          </a:lstStyle>
          <a:p>
            <a:pPr lvl="0"/>
            <a:r>
              <a:rPr lang="en-US" dirty="0"/>
              <a:t>Insert source and notes</a:t>
            </a:r>
          </a:p>
        </p:txBody>
      </p:sp>
      <p:sp>
        <p:nvSpPr>
          <p:cNvPr id="2" name="Title 1"/>
          <p:cNvSpPr>
            <a:spLocks noGrp="1"/>
          </p:cNvSpPr>
          <p:nvPr>
            <p:ph type="ctrTitle"/>
          </p:nvPr>
        </p:nvSpPr>
        <p:spPr>
          <a:xfrm>
            <a:off x="609600" y="152400"/>
            <a:ext cx="10972800" cy="685801"/>
          </a:xfrm>
          <a:prstGeom prst="rect">
            <a:avLst/>
          </a:prstGeom>
        </p:spPr>
        <p:txBody>
          <a:bodyPr lIns="91402" tIns="45701" rIns="91402" bIns="45701" anchor="ctr"/>
          <a:lstStyle>
            <a:lvl1pPr algn="l">
              <a:defRPr sz="1800" b="1">
                <a:solidFill>
                  <a:schemeClr val="tx2"/>
                </a:solidFill>
                <a:latin typeface="Arial" panose="020B0604020202020204" pitchFamily="34" charset="0"/>
                <a:ea typeface="Arial Unicode MS" panose="020B0604020202020204" pitchFamily="34" charset="-128"/>
                <a:cs typeface="Arial" panose="020B0604020202020204" pitchFamily="34" charset="0"/>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 y="1066801"/>
            <a:ext cx="10972800" cy="533400"/>
          </a:xfrm>
          <a:prstGeom prst="rect">
            <a:avLst/>
          </a:prstGeom>
        </p:spPr>
        <p:txBody>
          <a:bodyPr/>
          <a:lstStyle>
            <a:lvl1pPr marL="0" indent="0">
              <a:buNone/>
              <a:defRPr sz="1400" i="1">
                <a:solidFill>
                  <a:schemeClr val="bg1">
                    <a:lumMod val="50000"/>
                  </a:schemeClr>
                </a:solidFill>
              </a:defRPr>
            </a:lvl1pPr>
            <a:lvl2pPr marL="456958" indent="0">
              <a:buNone/>
              <a:defRPr/>
            </a:lvl2pPr>
          </a:lstStyle>
          <a:p>
            <a:pPr lvl="0"/>
            <a:r>
              <a:rPr lang="en-US" dirty="0"/>
              <a:t>Click to add subheading</a:t>
            </a:r>
          </a:p>
        </p:txBody>
      </p:sp>
    </p:spTree>
    <p:extLst>
      <p:ext uri="{BB962C8B-B14F-4D97-AF65-F5344CB8AC3E}">
        <p14:creationId xmlns:p14="http://schemas.microsoft.com/office/powerpoint/2010/main" val="916125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Agenda">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spid="_x0000_s921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2119" y="1589"/>
                        <a:ext cx="2116" cy="1587"/>
                      </a:xfrm>
                      <a:prstGeom prst="rect">
                        <a:avLst/>
                      </a:prstGeom>
                    </p:spPr>
                  </p:pic>
                </p:oleObj>
              </mc:Fallback>
            </mc:AlternateContent>
          </a:graphicData>
        </a:graphic>
      </p:graphicFrame>
      <p:sp>
        <p:nvSpPr>
          <p:cNvPr id="8" name="Parallelogram 25"/>
          <p:cNvSpPr/>
          <p:nvPr userDrawn="1"/>
        </p:nvSpPr>
        <p:spPr>
          <a:xfrm>
            <a:off x="5283199" y="-6930"/>
            <a:ext cx="6914268"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Content Placeholder 2"/>
          <p:cNvSpPr>
            <a:spLocks noGrp="1"/>
          </p:cNvSpPr>
          <p:nvPr>
            <p:ph idx="1"/>
          </p:nvPr>
        </p:nvSpPr>
        <p:spPr>
          <a:xfrm>
            <a:off x="914400" y="2397826"/>
            <a:ext cx="10363200" cy="3687763"/>
          </a:xfrm>
          <a:prstGeom prst="rect">
            <a:avLst/>
          </a:prstGeom>
        </p:spPr>
        <p:txBody>
          <a:bodyPr/>
          <a:lstStyle>
            <a:lvl1pPr marL="342864" indent="-342864">
              <a:spcAft>
                <a:spcPts val="600"/>
              </a:spcAft>
              <a:buFont typeface="Wingdings" panose="05000000000000000000" pitchFamily="2" charset="2"/>
              <a:buChar char="§"/>
              <a:defRPr sz="1800">
                <a:solidFill>
                  <a:schemeClr val="accent1"/>
                </a:solidFill>
              </a:defRPr>
            </a:lvl1pPr>
            <a:lvl2pPr>
              <a:defRPr sz="1800">
                <a:solidFill>
                  <a:schemeClr val="accent1"/>
                </a:solidFill>
              </a:defRPr>
            </a:lvl2pPr>
            <a:lvl3pPr>
              <a:defRPr sz="1800">
                <a:solidFill>
                  <a:schemeClr val="accent1"/>
                </a:solidFill>
              </a:defRPr>
            </a:lvl3pPr>
            <a:lvl4pPr>
              <a:defRPr sz="1800">
                <a:solidFill>
                  <a:schemeClr val="accent1"/>
                </a:solidFill>
              </a:defRPr>
            </a:lvl4pPr>
            <a:lvl5pPr>
              <a:defRPr sz="18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hasCustomPrompt="1"/>
          </p:nvPr>
        </p:nvSpPr>
        <p:spPr>
          <a:xfrm>
            <a:off x="1320800" y="1676400"/>
            <a:ext cx="9956800" cy="685801"/>
          </a:xfrm>
          <a:prstGeom prst="rect">
            <a:avLst/>
          </a:prstGeom>
        </p:spPr>
        <p:txBody>
          <a:bodyPr lIns="91402" tIns="45701" rIns="91402" bIns="45701" anchor="ctr"/>
          <a:lstStyle>
            <a:lvl1pPr algn="l">
              <a:defRPr sz="1800" b="1" cap="all"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a:t>agenda</a:t>
            </a:r>
          </a:p>
        </p:txBody>
      </p:sp>
      <p:pic>
        <p:nvPicPr>
          <p:cNvPr id="10" name="Picture 9"/>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133132" y="55180"/>
            <a:ext cx="4235669" cy="1092008"/>
          </a:xfrm>
          <a:prstGeom prst="rect">
            <a:avLst/>
          </a:prstGeom>
        </p:spPr>
      </p:pic>
    </p:spTree>
    <p:extLst>
      <p:ext uri="{BB962C8B-B14F-4D97-AF65-F5344CB8AC3E}">
        <p14:creationId xmlns:p14="http://schemas.microsoft.com/office/powerpoint/2010/main" val="316435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5" name="Title 1"/>
          <p:cNvSpPr>
            <a:spLocks noGrp="1"/>
          </p:cNvSpPr>
          <p:nvPr>
            <p:ph type="ctrTitle"/>
          </p:nvPr>
        </p:nvSpPr>
        <p:spPr>
          <a:xfrm>
            <a:off x="609600" y="152400"/>
            <a:ext cx="10972800" cy="685801"/>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a:t>Click to edit Master title style</a:t>
            </a:r>
            <a:endParaRPr lang="en-US" dirty="0"/>
          </a:p>
        </p:txBody>
      </p:sp>
      <p:sp>
        <p:nvSpPr>
          <p:cNvPr id="6" name="Footer Placeholder 4"/>
          <p:cNvSpPr>
            <a:spLocks noGrp="1"/>
          </p:cNvSpPr>
          <p:nvPr>
            <p:ph type="ftr" sz="quarter" idx="11"/>
          </p:nvPr>
        </p:nvSpPr>
        <p:spPr>
          <a:xfrm>
            <a:off x="1413934" y="6382941"/>
            <a:ext cx="3860800" cy="365125"/>
          </a:xfrm>
          <a:prstGeom prst="rect">
            <a:avLst/>
          </a:prstGeom>
        </p:spPr>
        <p:txBody>
          <a:bodyPr anchor="b"/>
          <a:lstStyle>
            <a:lvl1pPr>
              <a:defRPr sz="800">
                <a:solidFill>
                  <a:schemeClr val="bg1">
                    <a:lumMod val="50000"/>
                  </a:schemeClr>
                </a:solidFill>
              </a:defRPr>
            </a:lvl1pPr>
          </a:lstStyle>
          <a:p>
            <a:endParaRPr lang="en-US" dirty="0"/>
          </a:p>
        </p:txBody>
      </p:sp>
      <p:sp>
        <p:nvSpPr>
          <p:cNvPr id="8" name="Text Placeholder 3"/>
          <p:cNvSpPr>
            <a:spLocks noGrp="1"/>
          </p:cNvSpPr>
          <p:nvPr>
            <p:ph type="body" sz="quarter" idx="13" hasCustomPrompt="1"/>
          </p:nvPr>
        </p:nvSpPr>
        <p:spPr>
          <a:xfrm>
            <a:off x="609600" y="1066801"/>
            <a:ext cx="10972800" cy="533400"/>
          </a:xfrm>
          <a:prstGeom prst="rect">
            <a:avLst/>
          </a:prstGeom>
        </p:spPr>
        <p:txBody>
          <a:bodyPr/>
          <a:lstStyle>
            <a:lvl1pPr marL="0" indent="0">
              <a:buNone/>
              <a:defRPr sz="1400" i="1">
                <a:solidFill>
                  <a:schemeClr val="bg1">
                    <a:lumMod val="50000"/>
                  </a:schemeClr>
                </a:solidFill>
              </a:defRPr>
            </a:lvl1pPr>
            <a:lvl2pPr marL="456958" indent="0">
              <a:buNone/>
              <a:defRPr/>
            </a:lvl2pPr>
          </a:lstStyle>
          <a:p>
            <a:pPr lvl="0"/>
            <a:r>
              <a:rPr lang="en-US" dirty="0"/>
              <a:t>Click to add subheading</a:t>
            </a:r>
          </a:p>
        </p:txBody>
      </p:sp>
    </p:spTree>
    <p:extLst>
      <p:ext uri="{BB962C8B-B14F-4D97-AF65-F5344CB8AC3E}">
        <p14:creationId xmlns:p14="http://schemas.microsoft.com/office/powerpoint/2010/main" val="8149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02C1D3-64DF-6647-B9CF-1C66F4D4D349}" type="datetimeFigureOut">
              <a:rPr lang="en-US" smtClean="0"/>
              <a:t>6/29/17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7579B-F61C-5C4A-8092-EA38E459B3EC}" type="slidenum">
              <a:rPr lang="en-US" smtClean="0"/>
              <a:t>‹#›</a:t>
            </a:fld>
            <a:endParaRPr lang="en-US"/>
          </a:p>
        </p:txBody>
      </p:sp>
    </p:spTree>
    <p:extLst>
      <p:ext uri="{BB962C8B-B14F-4D97-AF65-F5344CB8AC3E}">
        <p14:creationId xmlns:p14="http://schemas.microsoft.com/office/powerpoint/2010/main" val="142264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02C1D3-64DF-6647-B9CF-1C66F4D4D349}" type="datetimeFigureOut">
              <a:rPr lang="en-US" smtClean="0"/>
              <a:t>6/29/17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7579B-F61C-5C4A-8092-EA38E459B3EC}" type="slidenum">
              <a:rPr lang="en-US" smtClean="0"/>
              <a:t>‹#›</a:t>
            </a:fld>
            <a:endParaRPr lang="en-US"/>
          </a:p>
        </p:txBody>
      </p:sp>
    </p:spTree>
    <p:extLst>
      <p:ext uri="{BB962C8B-B14F-4D97-AF65-F5344CB8AC3E}">
        <p14:creationId xmlns:p14="http://schemas.microsoft.com/office/powerpoint/2010/main" val="89726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02C1D3-64DF-6647-B9CF-1C66F4D4D349}" type="datetimeFigureOut">
              <a:rPr lang="en-US" smtClean="0"/>
              <a:t>6/29/17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27579B-F61C-5C4A-8092-EA38E459B3EC}" type="slidenum">
              <a:rPr lang="en-US" smtClean="0"/>
              <a:t>‹#›</a:t>
            </a:fld>
            <a:endParaRPr lang="en-US"/>
          </a:p>
        </p:txBody>
      </p:sp>
    </p:spTree>
    <p:extLst>
      <p:ext uri="{BB962C8B-B14F-4D97-AF65-F5344CB8AC3E}">
        <p14:creationId xmlns:p14="http://schemas.microsoft.com/office/powerpoint/2010/main" val="648063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02C1D3-64DF-6647-B9CF-1C66F4D4D349}" type="datetimeFigureOut">
              <a:rPr lang="en-US" smtClean="0"/>
              <a:t>6/29/17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27579B-F61C-5C4A-8092-EA38E459B3EC}" type="slidenum">
              <a:rPr lang="en-US" smtClean="0"/>
              <a:t>‹#›</a:t>
            </a:fld>
            <a:endParaRPr lang="en-US"/>
          </a:p>
        </p:txBody>
      </p:sp>
    </p:spTree>
    <p:extLst>
      <p:ext uri="{BB962C8B-B14F-4D97-AF65-F5344CB8AC3E}">
        <p14:creationId xmlns:p14="http://schemas.microsoft.com/office/powerpoint/2010/main" val="2105535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02C1D3-64DF-6647-B9CF-1C66F4D4D349}" type="datetimeFigureOut">
              <a:rPr lang="en-US" smtClean="0"/>
              <a:t>6/29/17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27579B-F61C-5C4A-8092-EA38E459B3EC}" type="slidenum">
              <a:rPr lang="en-US" smtClean="0"/>
              <a:t>‹#›</a:t>
            </a:fld>
            <a:endParaRPr lang="en-US"/>
          </a:p>
        </p:txBody>
      </p:sp>
    </p:spTree>
    <p:extLst>
      <p:ext uri="{BB962C8B-B14F-4D97-AF65-F5344CB8AC3E}">
        <p14:creationId xmlns:p14="http://schemas.microsoft.com/office/powerpoint/2010/main" val="1507596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2C1D3-64DF-6647-B9CF-1C66F4D4D349}" type="datetimeFigureOut">
              <a:rPr lang="en-US" smtClean="0"/>
              <a:t>6/29/17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27579B-F61C-5C4A-8092-EA38E459B3EC}" type="slidenum">
              <a:rPr lang="en-US" smtClean="0"/>
              <a:t>‹#›</a:t>
            </a:fld>
            <a:endParaRPr lang="en-US"/>
          </a:p>
        </p:txBody>
      </p:sp>
    </p:spTree>
    <p:extLst>
      <p:ext uri="{BB962C8B-B14F-4D97-AF65-F5344CB8AC3E}">
        <p14:creationId xmlns:p14="http://schemas.microsoft.com/office/powerpoint/2010/main" val="1581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2C1D3-64DF-6647-B9CF-1C66F4D4D349}" type="datetimeFigureOut">
              <a:rPr lang="en-US" smtClean="0"/>
              <a:t>6/29/17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27579B-F61C-5C4A-8092-EA38E459B3EC}" type="slidenum">
              <a:rPr lang="en-US" smtClean="0"/>
              <a:t>‹#›</a:t>
            </a:fld>
            <a:endParaRPr lang="en-US"/>
          </a:p>
        </p:txBody>
      </p:sp>
    </p:spTree>
    <p:extLst>
      <p:ext uri="{BB962C8B-B14F-4D97-AF65-F5344CB8AC3E}">
        <p14:creationId xmlns:p14="http://schemas.microsoft.com/office/powerpoint/2010/main" val="1681712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2C1D3-64DF-6647-B9CF-1C66F4D4D349}" type="datetimeFigureOut">
              <a:rPr lang="en-US" smtClean="0"/>
              <a:t>6/29/17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27579B-F61C-5C4A-8092-EA38E459B3EC}" type="slidenum">
              <a:rPr lang="en-US" smtClean="0"/>
              <a:t>‹#›</a:t>
            </a:fld>
            <a:endParaRPr lang="en-US"/>
          </a:p>
        </p:txBody>
      </p:sp>
    </p:spTree>
    <p:extLst>
      <p:ext uri="{BB962C8B-B14F-4D97-AF65-F5344CB8AC3E}">
        <p14:creationId xmlns:p14="http://schemas.microsoft.com/office/powerpoint/2010/main" val="1510364806"/>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2C1D3-64DF-6647-B9CF-1C66F4D4D349}" type="datetimeFigureOut">
              <a:rPr lang="en-US" smtClean="0"/>
              <a:t>6/29/17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7579B-F61C-5C4A-8092-EA38E459B3EC}" type="slidenum">
              <a:rPr lang="en-US" smtClean="0"/>
              <a:t>‹#›</a:t>
            </a:fld>
            <a:endParaRPr lang="en-US"/>
          </a:p>
        </p:txBody>
      </p:sp>
    </p:spTree>
    <p:extLst>
      <p:ext uri="{BB962C8B-B14F-4D97-AF65-F5344CB8AC3E}">
        <p14:creationId xmlns:p14="http://schemas.microsoft.com/office/powerpoint/2010/main" val="1896073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tags" Target="../tags/tag10.xml"/><Relationship Id="rId5" Type="http://schemas.openxmlformats.org/officeDocument/2006/relationships/slideLayout" Target="../slideLayouts/slideLayout17.xml"/><Relationship Id="rId6" Type="http://schemas.openxmlformats.org/officeDocument/2006/relationships/notesSlide" Target="../notesSlides/notesSlide7.xml"/><Relationship Id="rId7" Type="http://schemas.openxmlformats.org/officeDocument/2006/relationships/oleObject" Target="../embeddings/oleObject8.bin"/><Relationship Id="rId8" Type="http://schemas.openxmlformats.org/officeDocument/2006/relationships/image" Target="../media/image2.emf"/><Relationship Id="rId9" Type="http://schemas.openxmlformats.org/officeDocument/2006/relationships/oleObject" Target="../embeddings/oleObject9.bin"/><Relationship Id="rId10" Type="http://schemas.openxmlformats.org/officeDocument/2006/relationships/image" Target="../media/image11.emf"/><Relationship Id="rId1" Type="http://schemas.openxmlformats.org/officeDocument/2006/relationships/vmlDrawing" Target="../drawings/vmlDrawing8.vml"/><Relationship Id="rId2"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8.xml"/><Relationship Id="rId5" Type="http://schemas.openxmlformats.org/officeDocument/2006/relationships/oleObject" Target="../embeddings/oleObject10.bin"/><Relationship Id="rId6" Type="http://schemas.openxmlformats.org/officeDocument/2006/relationships/image" Target="../media/image2.emf"/><Relationship Id="rId1" Type="http://schemas.openxmlformats.org/officeDocument/2006/relationships/vmlDrawing" Target="../drawings/vmlDrawing9.vml"/><Relationship Id="rId2"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8.xml"/><Relationship Id="rId4" Type="http://schemas.openxmlformats.org/officeDocument/2006/relationships/oleObject" Target="../embeddings/oleObject11.bin"/><Relationship Id="rId5" Type="http://schemas.openxmlformats.org/officeDocument/2006/relationships/image" Target="../media/image2.emf"/><Relationship Id="rId1" Type="http://schemas.openxmlformats.org/officeDocument/2006/relationships/vmlDrawing" Target="../drawings/vmlDrawing10.vml"/><Relationship Id="rId2" Type="http://schemas.openxmlformats.org/officeDocument/2006/relationships/tags" Target="../tags/tag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9.xml"/><Relationship Id="rId3"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0.xml"/><Relationship Id="rId3"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8.xml"/><Relationship Id="rId4" Type="http://schemas.openxmlformats.org/officeDocument/2006/relationships/oleObject" Target="../embeddings/oleObject12.bin"/><Relationship Id="rId5" Type="http://schemas.openxmlformats.org/officeDocument/2006/relationships/image" Target="../media/image2.emf"/><Relationship Id="rId1" Type="http://schemas.openxmlformats.org/officeDocument/2006/relationships/vmlDrawing" Target="../drawings/vmlDrawing11.vml"/><Relationship Id="rId2" Type="http://schemas.openxmlformats.org/officeDocument/2006/relationships/tags" Target="../tags/tag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8.xml"/><Relationship Id="rId4" Type="http://schemas.openxmlformats.org/officeDocument/2006/relationships/oleObject" Target="../embeddings/oleObject13.bin"/><Relationship Id="rId5" Type="http://schemas.openxmlformats.org/officeDocument/2006/relationships/image" Target="../media/image2.emf"/><Relationship Id="rId1" Type="http://schemas.openxmlformats.org/officeDocument/2006/relationships/vmlDrawing" Target="../drawings/vmlDrawing12.vml"/><Relationship Id="rId2" Type="http://schemas.openxmlformats.org/officeDocument/2006/relationships/tags" Target="../tags/tag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8.xml"/><Relationship Id="rId4" Type="http://schemas.openxmlformats.org/officeDocument/2006/relationships/oleObject" Target="../embeddings/oleObject14.bin"/><Relationship Id="rId5" Type="http://schemas.openxmlformats.org/officeDocument/2006/relationships/image" Target="../media/image2.emf"/><Relationship Id="rId1" Type="http://schemas.openxmlformats.org/officeDocument/2006/relationships/vmlDrawing" Target="../drawings/vmlDrawing13.vml"/><Relationship Id="rId2" Type="http://schemas.openxmlformats.org/officeDocument/2006/relationships/tags" Target="../tags/tag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3" Type="http://schemas.openxmlformats.org/officeDocument/2006/relationships/hyperlink" Target="http://www.mass.gov/hpc" TargetMode="External"/><Relationship Id="rId4" Type="http://schemas.openxmlformats.org/officeDocument/2006/relationships/hyperlink" Target="mailto:David.Seltz@state.ma.us" TargetMode="External"/><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oleObject" Target="../embeddings/oleObject5.bin"/><Relationship Id="rId5" Type="http://schemas.openxmlformats.org/officeDocument/2006/relationships/image" Target="../media/image2.emf"/><Relationship Id="rId1" Type="http://schemas.openxmlformats.org/officeDocument/2006/relationships/vmlDrawing" Target="../drawings/vmlDrawing5.vml"/><Relationship Id="rId2"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notesSlide" Target="../notesSlides/notesSlide5.xml"/><Relationship Id="rId5" Type="http://schemas.openxmlformats.org/officeDocument/2006/relationships/oleObject" Target="../embeddings/oleObject6.bin"/><Relationship Id="rId6" Type="http://schemas.openxmlformats.org/officeDocument/2006/relationships/image" Target="../media/image2.emf"/><Relationship Id="rId1" Type="http://schemas.openxmlformats.org/officeDocument/2006/relationships/vmlDrawing" Target="../drawings/vmlDrawing6.vml"/><Relationship Id="rId2" Type="http://schemas.openxmlformats.org/officeDocument/2006/relationships/tags" Target="../tags/tag6.xml"/></Relationships>
</file>

<file path=ppt/slides/_rels/slide9.xml.rels><?xml version="1.0" encoding="UTF-8" standalone="yes"?>
<Relationships xmlns="http://schemas.openxmlformats.org/package/2006/relationships"><Relationship Id="rId11" Type="http://schemas.openxmlformats.org/officeDocument/2006/relationships/image" Target="../media/image9.png"/><Relationship Id="rId12" Type="http://schemas.microsoft.com/office/2007/relationships/hdphoto" Target="../media/hdphoto2.wdp"/><Relationship Id="rId13" Type="http://schemas.openxmlformats.org/officeDocument/2006/relationships/image" Target="../media/image10.png"/><Relationship Id="rId1" Type="http://schemas.openxmlformats.org/officeDocument/2006/relationships/vmlDrawing" Target="../drawings/vmlDrawing7.vml"/><Relationship Id="rId2" Type="http://schemas.openxmlformats.org/officeDocument/2006/relationships/tags" Target="../tags/tag7.xml"/><Relationship Id="rId3" Type="http://schemas.openxmlformats.org/officeDocument/2006/relationships/slideLayout" Target="../slideLayouts/slideLayout16.xml"/><Relationship Id="rId4" Type="http://schemas.openxmlformats.org/officeDocument/2006/relationships/notesSlide" Target="../notesSlides/notesSlide6.xml"/><Relationship Id="rId5" Type="http://schemas.openxmlformats.org/officeDocument/2006/relationships/oleObject" Target="../embeddings/oleObject7.bin"/><Relationship Id="rId6" Type="http://schemas.openxmlformats.org/officeDocument/2006/relationships/image" Target="../media/image2.emf"/><Relationship Id="rId7" Type="http://schemas.openxmlformats.org/officeDocument/2006/relationships/image" Target="../media/image6.png"/><Relationship Id="rId8" Type="http://schemas.microsoft.com/office/2007/relationships/hdphoto" Target="../media/hdphoto1.wdp"/><Relationship Id="rId9" Type="http://schemas.openxmlformats.org/officeDocument/2006/relationships/image" Target="../media/image7.jpeg"/><Relationship Id="rId10"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nchor="ctr">
            <a:normAutofit/>
          </a:bodyPr>
          <a:lstStyle/>
          <a:p>
            <a:r>
              <a:rPr lang="en-US" sz="1837" b="0" dirty="0"/>
              <a:t>June 28, 2017</a:t>
            </a:r>
          </a:p>
        </p:txBody>
      </p:sp>
      <p:sp>
        <p:nvSpPr>
          <p:cNvPr id="2" name="Text Placeholder 1"/>
          <p:cNvSpPr>
            <a:spLocks noGrp="1"/>
          </p:cNvSpPr>
          <p:nvPr>
            <p:ph type="body" sz="quarter" idx="13"/>
          </p:nvPr>
        </p:nvSpPr>
        <p:spPr/>
        <p:txBody>
          <a:bodyPr>
            <a:normAutofit lnSpcReduction="10000"/>
          </a:bodyPr>
          <a:lstStyle/>
          <a:p>
            <a:r>
              <a:rPr lang="en-US" sz="3673" b="1" dirty="0"/>
              <a:t>Introduction to the </a:t>
            </a:r>
          </a:p>
          <a:p>
            <a:r>
              <a:rPr lang="en-US" sz="3673" b="1" dirty="0"/>
              <a:t>Health Policy Commission</a:t>
            </a:r>
          </a:p>
        </p:txBody>
      </p:sp>
    </p:spTree>
    <p:extLst>
      <p:ext uri="{BB962C8B-B14F-4D97-AF65-F5344CB8AC3E}">
        <p14:creationId xmlns:p14="http://schemas.microsoft.com/office/powerpoint/2010/main" val="380505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extLst/>
          </p:nvPr>
        </p:nvGraphicFramePr>
        <p:xfrm>
          <a:off x="1525859" y="1791"/>
          <a:ext cx="1587" cy="1587"/>
        </p:xfrm>
        <a:graphic>
          <a:graphicData uri="http://schemas.openxmlformats.org/presentationml/2006/ole">
            <mc:AlternateContent xmlns:mc="http://schemas.openxmlformats.org/markup-compatibility/2006">
              <mc:Choice xmlns:v="urn:schemas-microsoft-com:vml" Requires="v">
                <p:oleObj spid="_x0000_s7169" name="think-cell Slide" r:id="rId7" imgW="270" imgH="270" progId="TCLayout.ActiveDocument.1">
                  <p:embed/>
                </p:oleObj>
              </mc:Choice>
              <mc:Fallback>
                <p:oleObj name="think-cell Slide" r:id="rId7" imgW="270" imgH="270" progId="TCLayout.ActiveDocument.1">
                  <p:embed/>
                  <p:pic>
                    <p:nvPicPr>
                      <p:cNvPr id="0" name=""/>
                      <p:cNvPicPr/>
                      <p:nvPr/>
                    </p:nvPicPr>
                    <p:blipFill>
                      <a:blip r:embed="rId8"/>
                      <a:stretch>
                        <a:fillRect/>
                      </a:stretch>
                    </p:blipFill>
                    <p:spPr>
                      <a:xfrm>
                        <a:off x="1525859" y="1791"/>
                        <a:ext cx="1587" cy="1587"/>
                      </a:xfrm>
                      <a:prstGeom prst="rect">
                        <a:avLst/>
                      </a:prstGeom>
                    </p:spPr>
                  </p:pic>
                </p:oleObj>
              </mc:Fallback>
            </mc:AlternateContent>
          </a:graphicData>
        </a:graphic>
      </p:graphicFrame>
      <p:sp>
        <p:nvSpPr>
          <p:cNvPr id="5" name="Rectangle 4" hidden="1"/>
          <p:cNvSpPr/>
          <p:nvPr>
            <p:custDataLst>
              <p:tags r:id="rId3"/>
            </p:custDataLst>
          </p:nvPr>
        </p:nvSpPr>
        <p:spPr bwMode="auto">
          <a:xfrm>
            <a:off x="1524270" y="203"/>
            <a:ext cx="158741" cy="15874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defTabSz="914303"/>
            <a:endParaRPr lang="en-US" sz="1400" dirty="0">
              <a:solidFill>
                <a:prstClr val="white"/>
              </a:solidFill>
              <a:latin typeface="Arial"/>
              <a:sym typeface="+mn-lt"/>
            </a:endParaRPr>
          </a:p>
        </p:txBody>
      </p:sp>
      <p:sp>
        <p:nvSpPr>
          <p:cNvPr id="30" name="Rectangle 29"/>
          <p:cNvSpPr/>
          <p:nvPr/>
        </p:nvSpPr>
        <p:spPr>
          <a:xfrm>
            <a:off x="1981443" y="1371722"/>
            <a:ext cx="4038361" cy="3352602"/>
          </a:xfrm>
          <a:prstGeom prst="rect">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28" name="Rectangle 27"/>
          <p:cNvSpPr/>
          <p:nvPr/>
        </p:nvSpPr>
        <p:spPr>
          <a:xfrm>
            <a:off x="6172196" y="1371722"/>
            <a:ext cx="4038361" cy="4495534"/>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2" name="Content Placeholder 1"/>
          <p:cNvSpPr>
            <a:spLocks noGrp="1"/>
          </p:cNvSpPr>
          <p:nvPr>
            <p:ph type="body" sz="quarter" idx="10"/>
          </p:nvPr>
        </p:nvSpPr>
        <p:spPr>
          <a:xfrm>
            <a:off x="2133834" y="3886173"/>
            <a:ext cx="3809775" cy="685760"/>
          </a:xfrm>
        </p:spPr>
        <p:txBody>
          <a:bodyPr>
            <a:normAutofit fontScale="25000" lnSpcReduction="20000"/>
          </a:bodyPr>
          <a:lstStyle/>
          <a:p>
            <a:endParaRPr lang="en-US" sz="1400" b="1" dirty="0">
              <a:solidFill>
                <a:schemeClr val="accent1"/>
              </a:solidFill>
            </a:endParaRPr>
          </a:p>
          <a:p>
            <a:pPr algn="ctr"/>
            <a:r>
              <a:rPr lang="en-US" sz="1400" dirty="0">
                <a:solidFill>
                  <a:schemeClr val="tx1"/>
                </a:solidFill>
              </a:rPr>
              <a:t>The HPC has spent the past four years in a period of rapid staff growth. We anticipate reaching full agency staffing in 2017.</a:t>
            </a:r>
          </a:p>
          <a:p>
            <a:endParaRPr lang="en-US" sz="1400" dirty="0">
              <a:solidFill>
                <a:schemeClr val="tx1"/>
              </a:solidFill>
            </a:endParaRPr>
          </a:p>
          <a:p>
            <a:r>
              <a:rPr lang="en-US" sz="1400" b="1" dirty="0">
                <a:solidFill>
                  <a:schemeClr val="accent1"/>
                </a:solidFill>
              </a:rPr>
              <a:t>Executive Teams</a:t>
            </a:r>
          </a:p>
          <a:p>
            <a:pPr lvl="1"/>
            <a:r>
              <a:rPr lang="en-US" sz="1400" dirty="0"/>
              <a:t>Office of the Chief of Staff</a:t>
            </a:r>
          </a:p>
          <a:p>
            <a:pPr lvl="1"/>
            <a:r>
              <a:rPr lang="en-US" sz="1400" dirty="0"/>
              <a:t>Office of the General Counsel</a:t>
            </a:r>
          </a:p>
          <a:p>
            <a:pPr lvl="1"/>
            <a:endParaRPr lang="en-US" sz="800" dirty="0"/>
          </a:p>
          <a:p>
            <a:r>
              <a:rPr lang="en-US" sz="1400" b="1" dirty="0">
                <a:solidFill>
                  <a:schemeClr val="accent1"/>
                </a:solidFill>
              </a:rPr>
              <a:t>Policy and Program Teams</a:t>
            </a:r>
          </a:p>
          <a:p>
            <a:pPr lvl="1"/>
            <a:r>
              <a:rPr lang="en-US" sz="1400" dirty="0"/>
              <a:t>Accountable Care </a:t>
            </a:r>
          </a:p>
          <a:p>
            <a:pPr lvl="1"/>
            <a:r>
              <a:rPr lang="en-US" sz="1400" dirty="0"/>
              <a:t>Strategic Investment</a:t>
            </a:r>
          </a:p>
          <a:p>
            <a:pPr lvl="1"/>
            <a:r>
              <a:rPr lang="en-US" sz="1400" dirty="0"/>
              <a:t>Market Performance</a:t>
            </a:r>
          </a:p>
          <a:p>
            <a:pPr lvl="1"/>
            <a:r>
              <a:rPr lang="en-US" sz="1400" dirty="0"/>
              <a:t>Research and Cost Trends</a:t>
            </a:r>
          </a:p>
        </p:txBody>
      </p:sp>
      <p:sp>
        <p:nvSpPr>
          <p:cNvPr id="3" name="Title 2"/>
          <p:cNvSpPr>
            <a:spLocks noGrp="1"/>
          </p:cNvSpPr>
          <p:nvPr>
            <p:ph type="ctrTitle"/>
          </p:nvPr>
        </p:nvSpPr>
        <p:spPr/>
        <p:txBody>
          <a:bodyPr/>
          <a:lstStyle/>
          <a:p>
            <a:r>
              <a:rPr lang="en-US" sz="1837" dirty="0">
                <a:solidFill>
                  <a:schemeClr val="accent1"/>
                </a:solidFill>
              </a:rPr>
              <a:t>The HPC: Organizational Structure </a:t>
            </a:r>
          </a:p>
        </p:txBody>
      </p:sp>
      <p:graphicFrame>
        <p:nvGraphicFramePr>
          <p:cNvPr id="6" name="Object 5"/>
          <p:cNvGraphicFramePr>
            <a:graphicFrameLocks/>
          </p:cNvGraphicFramePr>
          <p:nvPr>
            <p:custDataLst>
              <p:tags r:id="rId4"/>
            </p:custDataLst>
            <p:extLst/>
          </p:nvPr>
        </p:nvGraphicFramePr>
        <p:xfrm>
          <a:off x="6248391" y="1905090"/>
          <a:ext cx="4019341" cy="3885971"/>
        </p:xfrm>
        <a:graphic>
          <a:graphicData uri="http://schemas.openxmlformats.org/presentationml/2006/ole">
            <mc:AlternateContent xmlns:mc="http://schemas.openxmlformats.org/markup-compatibility/2006">
              <mc:Choice xmlns:v="urn:schemas-microsoft-com:vml" Requires="v">
                <p:oleObj spid="_x0000_s7170" name="Chart" r:id="rId9" imgW="4015688" imgH="3886272" progId="MSGraph.Chart.8">
                  <p:embed followColorScheme="full"/>
                </p:oleObj>
              </mc:Choice>
              <mc:Fallback>
                <p:oleObj name="Chart" r:id="rId9" imgW="4015688" imgH="3886272" progId="MSGraph.Chart.8">
                  <p:embed followColorScheme="full"/>
                  <p:pic>
                    <p:nvPicPr>
                      <p:cNvPr id="0" name=""/>
                      <p:cNvPicPr/>
                      <p:nvPr/>
                    </p:nvPicPr>
                    <p:blipFill>
                      <a:blip r:embed="rId10"/>
                      <a:stretch>
                        <a:fillRect/>
                      </a:stretch>
                    </p:blipFill>
                    <p:spPr>
                      <a:xfrm>
                        <a:off x="6248391" y="1905090"/>
                        <a:ext cx="4019341" cy="3885971"/>
                      </a:xfrm>
                      <a:prstGeom prst="rect">
                        <a:avLst/>
                      </a:prstGeom>
                    </p:spPr>
                  </p:pic>
                </p:oleObj>
              </mc:Fallback>
            </mc:AlternateContent>
          </a:graphicData>
        </a:graphic>
      </p:graphicFrame>
      <p:sp>
        <p:nvSpPr>
          <p:cNvPr id="13" name="TextBox 12"/>
          <p:cNvSpPr txBox="1"/>
          <p:nvPr/>
        </p:nvSpPr>
        <p:spPr>
          <a:xfrm>
            <a:off x="6781760" y="1524113"/>
            <a:ext cx="2819234" cy="314028"/>
          </a:xfrm>
          <a:prstGeom prst="rect">
            <a:avLst/>
          </a:prstGeom>
          <a:noFill/>
        </p:spPr>
        <p:txBody>
          <a:bodyPr wrap="square" rtlCol="0">
            <a:spAutoFit/>
          </a:bodyPr>
          <a:lstStyle/>
          <a:p>
            <a:pPr algn="ctr" defTabSz="914303"/>
            <a:r>
              <a:rPr lang="en-US" sz="1400" b="1" dirty="0">
                <a:solidFill>
                  <a:prstClr val="black"/>
                </a:solidFill>
                <a:latin typeface="Arial"/>
              </a:rPr>
              <a:t>HPC Staff Growth, 2012 - 2018</a:t>
            </a:r>
          </a:p>
        </p:txBody>
      </p:sp>
      <p:cxnSp>
        <p:nvCxnSpPr>
          <p:cNvPr id="32" name="Straight Connector 31"/>
          <p:cNvCxnSpPr/>
          <p:nvPr/>
        </p:nvCxnSpPr>
        <p:spPr>
          <a:xfrm>
            <a:off x="1829053" y="2286067"/>
            <a:ext cx="434314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9448602" y="2590849"/>
            <a:ext cx="0" cy="76195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839038" y="3352804"/>
            <a:ext cx="1295324" cy="533848"/>
          </a:xfrm>
          <a:prstGeom prst="rect">
            <a:avLst/>
          </a:prstGeom>
          <a:noFill/>
        </p:spPr>
        <p:txBody>
          <a:bodyPr wrap="square" rtlCol="0">
            <a:spAutoFit/>
          </a:bodyPr>
          <a:lstStyle/>
          <a:p>
            <a:pPr algn="ctr" defTabSz="914303"/>
            <a:r>
              <a:rPr lang="en-US" sz="1400" dirty="0">
                <a:solidFill>
                  <a:srgbClr val="F2682A"/>
                </a:solidFill>
                <a:latin typeface="Arial"/>
              </a:rPr>
              <a:t>Full HPC Staffing</a:t>
            </a:r>
          </a:p>
        </p:txBody>
      </p:sp>
      <p:cxnSp>
        <p:nvCxnSpPr>
          <p:cNvPr id="39" name="Straight Connector 38"/>
          <p:cNvCxnSpPr/>
          <p:nvPr/>
        </p:nvCxnSpPr>
        <p:spPr>
          <a:xfrm>
            <a:off x="6096000" y="1981286"/>
            <a:ext cx="434314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Chevron 21"/>
          <p:cNvSpPr/>
          <p:nvPr/>
        </p:nvSpPr>
        <p:spPr>
          <a:xfrm>
            <a:off x="1981443" y="4800519"/>
            <a:ext cx="4038361" cy="1066738"/>
          </a:xfrm>
          <a:prstGeom prst="chevron">
            <a:avLst>
              <a:gd name="adj" fmla="val 0"/>
            </a:avLst>
          </a:prstGeom>
          <a:solidFill>
            <a:schemeClr val="accent3">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r>
              <a:rPr lang="en-US" sz="1400" dirty="0">
                <a:solidFill>
                  <a:srgbClr val="000000"/>
                </a:solidFill>
                <a:latin typeface="Arial"/>
                <a:cs typeface="Arial" panose="020B0604020202020204" pitchFamily="34" charset="0"/>
              </a:rPr>
              <a:t>The annual operating budget is approximately </a:t>
            </a:r>
            <a:r>
              <a:rPr lang="en-US" sz="1400" b="1" dirty="0">
                <a:solidFill>
                  <a:srgbClr val="094975"/>
                </a:solidFill>
                <a:latin typeface="Arial"/>
                <a:cs typeface="Arial" panose="020B0604020202020204" pitchFamily="34" charset="0"/>
              </a:rPr>
              <a:t>$8.5 million</a:t>
            </a:r>
            <a:r>
              <a:rPr lang="en-US" sz="1400" dirty="0">
                <a:solidFill>
                  <a:srgbClr val="000000"/>
                </a:solidFill>
                <a:latin typeface="Arial"/>
                <a:cs typeface="Arial" panose="020B0604020202020204" pitchFamily="34" charset="0"/>
              </a:rPr>
              <a:t>. Costs are annually assessed to hospitals, surgery centers, and health plans. </a:t>
            </a:r>
          </a:p>
        </p:txBody>
      </p:sp>
    </p:spTree>
    <p:extLst>
      <p:ext uri="{BB962C8B-B14F-4D97-AF65-F5344CB8AC3E}">
        <p14:creationId xmlns:p14="http://schemas.microsoft.com/office/powerpoint/2010/main" val="2007366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25860" y="1795"/>
          <a:ext cx="1587" cy="1587"/>
        </p:xfrm>
        <a:graphic>
          <a:graphicData uri="http://schemas.openxmlformats.org/presentationml/2006/ole">
            <mc:AlternateContent xmlns:mc="http://schemas.openxmlformats.org/markup-compatibility/2006">
              <mc:Choice xmlns:v="urn:schemas-microsoft-com:vml" Requires="v">
                <p:oleObj spid="_x0000_s819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25860" y="1795"/>
                        <a:ext cx="1587" cy="1587"/>
                      </a:xfrm>
                      <a:prstGeom prst="rect">
                        <a:avLst/>
                      </a:prstGeom>
                    </p:spPr>
                  </p:pic>
                </p:oleObj>
              </mc:Fallback>
            </mc:AlternateContent>
          </a:graphicData>
        </a:graphic>
      </p:graphicFrame>
      <p:sp>
        <p:nvSpPr>
          <p:cNvPr id="2" name="Text Placeholder 1"/>
          <p:cNvSpPr>
            <a:spLocks noGrp="1"/>
          </p:cNvSpPr>
          <p:nvPr>
            <p:ph idx="1"/>
          </p:nvPr>
        </p:nvSpPr>
        <p:spPr/>
        <p:txBody>
          <a:bodyPr/>
          <a:lstStyle/>
          <a:p>
            <a:r>
              <a:rPr lang="en-US" sz="1837" dirty="0"/>
              <a:t>Monitor system transformation in the Commonwealth and cost drivers therein</a:t>
            </a:r>
          </a:p>
          <a:p>
            <a:endParaRPr lang="en-US" dirty="0"/>
          </a:p>
          <a:p>
            <a:r>
              <a:rPr lang="en-US" sz="1837" dirty="0"/>
              <a:t>Make investments in the Commonwealth’s community hospitals to establish the foundation necessary for sustainable system transformation</a:t>
            </a:r>
          </a:p>
          <a:p>
            <a:endParaRPr lang="en-US" sz="1837" dirty="0"/>
          </a:p>
          <a:p>
            <a:r>
              <a:rPr lang="en-US" sz="1837" dirty="0"/>
              <a:t>Promote an efficient, high-quality health care delivery system in which providers efficiently deliver coordinated, patient-centered, high-quality health care that integrates behavioral and physical health and produces better outcomes and improved health status</a:t>
            </a:r>
          </a:p>
          <a:p>
            <a:endParaRPr lang="en-US" sz="1837" dirty="0"/>
          </a:p>
          <a:p>
            <a:r>
              <a:rPr lang="en-US" sz="1837" dirty="0"/>
              <a:t>Examine significant changes in the health care marketplace and their potential impact on cost, quality, access, and market competitiveness</a:t>
            </a:r>
          </a:p>
          <a:p>
            <a:endParaRPr lang="en-US" dirty="0"/>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3" name="Title 2"/>
          <p:cNvSpPr>
            <a:spLocks noGrp="1"/>
          </p:cNvSpPr>
          <p:nvPr>
            <p:ph type="ctrTitle"/>
          </p:nvPr>
        </p:nvSpPr>
        <p:spPr/>
        <p:txBody>
          <a:bodyPr/>
          <a:lstStyle/>
          <a:p>
            <a:r>
              <a:rPr lang="en-US" sz="1837" dirty="0"/>
              <a:t>The HPC: Main Responsibilities</a:t>
            </a:r>
          </a:p>
        </p:txBody>
      </p:sp>
      <p:sp>
        <p:nvSpPr>
          <p:cNvPr id="5" name="Rectangle 4"/>
          <p:cNvSpPr/>
          <p:nvPr/>
        </p:nvSpPr>
        <p:spPr>
          <a:xfrm>
            <a:off x="2062120" y="1425509"/>
            <a:ext cx="152391" cy="1523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8" name="Rectangle 7"/>
          <p:cNvSpPr/>
          <p:nvPr/>
        </p:nvSpPr>
        <p:spPr>
          <a:xfrm>
            <a:off x="2062120" y="2320963"/>
            <a:ext cx="152391" cy="1523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9" name="Rectangle 8"/>
          <p:cNvSpPr/>
          <p:nvPr/>
        </p:nvSpPr>
        <p:spPr>
          <a:xfrm>
            <a:off x="2062120" y="3276610"/>
            <a:ext cx="152391" cy="1523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10" name="Rectangle 9"/>
          <p:cNvSpPr/>
          <p:nvPr/>
        </p:nvSpPr>
        <p:spPr>
          <a:xfrm>
            <a:off x="2062120" y="4809483"/>
            <a:ext cx="152391" cy="1523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Tree>
    <p:extLst>
      <p:ext uri="{BB962C8B-B14F-4D97-AF65-F5344CB8AC3E}">
        <p14:creationId xmlns:p14="http://schemas.microsoft.com/office/powerpoint/2010/main" val="1357705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25860" y="1792"/>
          <a:ext cx="1587" cy="1587"/>
        </p:xfrm>
        <a:graphic>
          <a:graphicData uri="http://schemas.openxmlformats.org/presentationml/2006/ole">
            <mc:AlternateContent xmlns:mc="http://schemas.openxmlformats.org/markup-compatibility/2006">
              <mc:Choice xmlns:v="urn:schemas-microsoft-com:vml" Requires="v">
                <p:oleObj spid="_x0000_s1024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860" y="1792"/>
                        <a:ext cx="1587" cy="1587"/>
                      </a:xfrm>
                      <a:prstGeom prst="rect">
                        <a:avLst/>
                      </a:prstGeom>
                    </p:spPr>
                  </p:pic>
                </p:oleObj>
              </mc:Fallback>
            </mc:AlternateContent>
          </a:graphicData>
        </a:graphic>
      </p:graphicFrame>
      <p:sp>
        <p:nvSpPr>
          <p:cNvPr id="3" name="Rectangle 2"/>
          <p:cNvSpPr/>
          <p:nvPr/>
        </p:nvSpPr>
        <p:spPr>
          <a:xfrm>
            <a:off x="1527447" y="2286068"/>
            <a:ext cx="9140284" cy="76195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2" name="Text Placeholder 1"/>
          <p:cNvSpPr>
            <a:spLocks noGrp="1"/>
          </p:cNvSpPr>
          <p:nvPr>
            <p:ph idx="1"/>
          </p:nvPr>
        </p:nvSpPr>
        <p:spPr>
          <a:xfrm>
            <a:off x="1905247" y="1905090"/>
            <a:ext cx="7771941" cy="3687545"/>
          </a:xfrm>
        </p:spPr>
        <p:txBody>
          <a:bodyPr>
            <a:normAutofit lnSpcReduction="10000"/>
          </a:bodyPr>
          <a:lstStyle/>
          <a:p>
            <a:pPr marL="0" indent="0">
              <a:buNone/>
            </a:pPr>
            <a:r>
              <a:rPr lang="en-US" sz="2041" b="1" dirty="0">
                <a:solidFill>
                  <a:schemeClr val="tx1"/>
                </a:solidFill>
              </a:rPr>
              <a:t>Main Responsibilities</a:t>
            </a:r>
          </a:p>
          <a:p>
            <a:r>
              <a:rPr lang="en-US" sz="1837" dirty="0">
                <a:solidFill>
                  <a:schemeClr val="tx1"/>
                </a:solidFill>
              </a:rPr>
              <a:t>Monitor system transformation in the Commonwealth and cost drivers therein</a:t>
            </a:r>
          </a:p>
          <a:p>
            <a:r>
              <a:rPr lang="en-US" sz="1837" dirty="0">
                <a:solidFill>
                  <a:schemeClr val="tx1"/>
                </a:solidFill>
              </a:rPr>
              <a:t>Make investments in the Commonwealth’s community hospitals to establish the foundation necessary for sustainable system transformation</a:t>
            </a:r>
          </a:p>
          <a:p>
            <a:r>
              <a:rPr lang="en-US" sz="1837" dirty="0">
                <a:solidFill>
                  <a:schemeClr val="tx1"/>
                </a:solidFill>
              </a:rPr>
              <a:t>Promote an efficient, high-quality health care delivery system in which providers efficiently deliver coordinated, patient-centered, high-quality health care that integrates behavioral and physical health and produces better outcomes and improved health status</a:t>
            </a:r>
          </a:p>
          <a:p>
            <a:r>
              <a:rPr lang="en-US" sz="1837" dirty="0">
                <a:solidFill>
                  <a:schemeClr val="tx1"/>
                </a:solidFill>
              </a:rPr>
              <a:t>Examine significant changes in the health care marketplace and their potential impact on cost, quality, access, and market competitiveness</a:t>
            </a:r>
          </a:p>
          <a:p>
            <a:endParaRPr lang="en-US" dirty="0">
              <a:solidFill>
                <a:schemeClr val="tx1"/>
              </a:solidFill>
            </a:endParaRPr>
          </a:p>
        </p:txBody>
      </p:sp>
    </p:spTree>
    <p:extLst>
      <p:ext uri="{BB962C8B-B14F-4D97-AF65-F5344CB8AC3E}">
        <p14:creationId xmlns:p14="http://schemas.microsoft.com/office/powerpoint/2010/main" val="1160224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591007" y="6248234"/>
            <a:ext cx="7848137" cy="533369"/>
          </a:xfrm>
        </p:spPr>
        <p:txBody>
          <a:bodyPr/>
          <a:lstStyle/>
          <a:p>
            <a:pPr algn="just"/>
            <a:r>
              <a:rPr lang="en-US" dirty="0"/>
              <a:t>Note: U.S. data includes Massachusetts.</a:t>
            </a:r>
          </a:p>
          <a:p>
            <a:pPr algn="just"/>
            <a:r>
              <a:rPr lang="en-US" dirty="0"/>
              <a:t>Sources: Centers for Medicare and Medicaid Services National Healthcare Expenditure Accounts, Personal Health Care Expenditures Data, and State Healthcare Expenditure Accounts (U.S. 2002-2015 and MA 2002-2009); Center for Health Information and Analysis Annual Report THCE Databook (MA 2009-2015)</a:t>
            </a:r>
          </a:p>
        </p:txBody>
      </p:sp>
      <p:sp>
        <p:nvSpPr>
          <p:cNvPr id="3" name="Title 2"/>
          <p:cNvSpPr>
            <a:spLocks noGrp="1"/>
          </p:cNvSpPr>
          <p:nvPr>
            <p:ph type="ctrTitle"/>
          </p:nvPr>
        </p:nvSpPr>
        <p:spPr>
          <a:xfrm>
            <a:off x="1905247" y="152593"/>
            <a:ext cx="8229114" cy="685760"/>
          </a:xfrm>
        </p:spPr>
        <p:txBody>
          <a:bodyPr/>
          <a:lstStyle/>
          <a:p>
            <a:r>
              <a:rPr lang="en-US" sz="1837" dirty="0">
                <a:solidFill>
                  <a:schemeClr val="accent1"/>
                </a:solidFill>
              </a:rPr>
              <a:t>Since 2009, total healthcare spending growth in Massachusetts has been near or below national growth</a:t>
            </a:r>
          </a:p>
        </p:txBody>
      </p:sp>
      <p:sp>
        <p:nvSpPr>
          <p:cNvPr id="5" name="Text Placeholder 3"/>
          <p:cNvSpPr>
            <a:spLocks noGrp="1"/>
          </p:cNvSpPr>
          <p:nvPr>
            <p:ph type="body" sz="quarter" idx="11"/>
          </p:nvPr>
        </p:nvSpPr>
        <p:spPr>
          <a:xfrm>
            <a:off x="1981443" y="914548"/>
            <a:ext cx="7755670" cy="304782"/>
          </a:xfrm>
        </p:spPr>
        <p:txBody>
          <a:bodyPr/>
          <a:lstStyle/>
          <a:p>
            <a:r>
              <a:rPr lang="en-US" dirty="0"/>
              <a:t>Annual growth in per capita healthcare spending, MA and the U.S., 2002-2015</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0097" y="1371721"/>
            <a:ext cx="8991069" cy="4800317"/>
          </a:xfrm>
          <a:prstGeom prst="rect">
            <a:avLst/>
          </a:prstGeom>
        </p:spPr>
      </p:pic>
    </p:spTree>
    <p:extLst>
      <p:ext uri="{BB962C8B-B14F-4D97-AF65-F5344CB8AC3E}">
        <p14:creationId xmlns:p14="http://schemas.microsoft.com/office/powerpoint/2010/main" val="736849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1837" dirty="0"/>
              <a:t>In recent years, commercial spending growth in Massachusetts has been consistently lower than national growth</a:t>
            </a:r>
          </a:p>
        </p:txBody>
      </p:sp>
      <p:sp>
        <p:nvSpPr>
          <p:cNvPr id="3" name="Text Placeholder 2"/>
          <p:cNvSpPr>
            <a:spLocks noGrp="1"/>
          </p:cNvSpPr>
          <p:nvPr>
            <p:ph type="body" sz="quarter" idx="13"/>
          </p:nvPr>
        </p:nvSpPr>
        <p:spPr>
          <a:xfrm>
            <a:off x="1931025" y="914548"/>
            <a:ext cx="8229114" cy="533369"/>
          </a:xfrm>
        </p:spPr>
        <p:txBody>
          <a:bodyPr/>
          <a:lstStyle/>
          <a:p>
            <a:r>
              <a:rPr lang="en-US" dirty="0"/>
              <a:t>Annual growth in commercial health insurance premium spending from previous year, per enrollee</a:t>
            </a:r>
          </a:p>
        </p:txBody>
      </p:sp>
      <p:sp>
        <p:nvSpPr>
          <p:cNvPr id="5" name="TextBox 4"/>
          <p:cNvSpPr txBox="1"/>
          <p:nvPr/>
        </p:nvSpPr>
        <p:spPr>
          <a:xfrm>
            <a:off x="2591007" y="6325145"/>
            <a:ext cx="7771941" cy="471042"/>
          </a:xfrm>
          <a:prstGeom prst="rect">
            <a:avLst/>
          </a:prstGeom>
          <a:noFill/>
        </p:spPr>
        <p:txBody>
          <a:bodyPr wrap="square" rtlCol="0" anchor="b">
            <a:spAutoFit/>
          </a:bodyPr>
          <a:lstStyle/>
          <a:p>
            <a:pPr algn="just" defTabSz="914303"/>
            <a:r>
              <a:rPr lang="en-US" sz="800" dirty="0">
                <a:solidFill>
                  <a:prstClr val="white">
                    <a:lumMod val="50000"/>
                  </a:prstClr>
                </a:solidFill>
                <a:latin typeface="Arial"/>
              </a:rPr>
              <a:t>Notes: U.S. data includes Massachusetts. Center for Health Information and Analysis data are for the fully-insured market only.</a:t>
            </a:r>
          </a:p>
          <a:p>
            <a:pPr algn="just" defTabSz="914303"/>
            <a:r>
              <a:rPr lang="en-US" sz="800" dirty="0">
                <a:solidFill>
                  <a:prstClr val="white">
                    <a:lumMod val="50000"/>
                  </a:prstClr>
                </a:solidFill>
                <a:latin typeface="Arial"/>
              </a:rPr>
              <a:t>Sources: Centers for Medicare and Medicaid Services, State and National Healthcare Expenditure Accounts, Private Health Insurance Expenditures and Enrollment (U.S. and MA 2005-2009); Center for Health Information and Analysis Annual Reports (MA 2009-2015)</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466" y="1295527"/>
            <a:ext cx="8991069" cy="4876513"/>
          </a:xfrm>
          <a:prstGeom prst="rect">
            <a:avLst/>
          </a:prstGeom>
        </p:spPr>
      </p:pic>
    </p:spTree>
    <p:extLst>
      <p:ext uri="{BB962C8B-B14F-4D97-AF65-F5344CB8AC3E}">
        <p14:creationId xmlns:p14="http://schemas.microsoft.com/office/powerpoint/2010/main" val="1743499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1837" dirty="0"/>
              <a:t>Performance Against the Benchmark to Date</a:t>
            </a:r>
          </a:p>
        </p:txBody>
      </p:sp>
      <p:grpSp>
        <p:nvGrpSpPr>
          <p:cNvPr id="16" name="Group 15"/>
          <p:cNvGrpSpPr/>
          <p:nvPr/>
        </p:nvGrpSpPr>
        <p:grpSpPr>
          <a:xfrm>
            <a:off x="1981443" y="1447917"/>
            <a:ext cx="8229114" cy="4190753"/>
            <a:chOff x="152400" y="1752600"/>
            <a:chExt cx="8229600" cy="4191000"/>
          </a:xfrm>
        </p:grpSpPr>
        <p:graphicFrame>
          <p:nvGraphicFramePr>
            <p:cNvPr id="4" name="Chart 3"/>
            <p:cNvGraphicFramePr>
              <a:graphicFrameLocks/>
            </p:cNvGraphicFramePr>
            <p:nvPr>
              <p:extLst/>
            </p:nvPr>
          </p:nvGraphicFramePr>
          <p:xfrm>
            <a:off x="152400" y="1752600"/>
            <a:ext cx="73914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14"/>
            <p:cNvSpPr/>
            <p:nvPr/>
          </p:nvSpPr>
          <p:spPr>
            <a:xfrm>
              <a:off x="7315200" y="2209800"/>
              <a:ext cx="1066800" cy="76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r>
                <a:rPr lang="en-US" sz="1200" b="1" dirty="0">
                  <a:solidFill>
                    <a:prstClr val="white"/>
                  </a:solidFill>
                  <a:latin typeface="Arial"/>
                </a:rPr>
                <a:t>Cost Growth Benchmark</a:t>
              </a:r>
            </a:p>
            <a:p>
              <a:pPr algn="ctr" defTabSz="914303"/>
              <a:r>
                <a:rPr lang="en-US" sz="1200" b="1" dirty="0">
                  <a:solidFill>
                    <a:prstClr val="white"/>
                  </a:solidFill>
                  <a:latin typeface="Arial"/>
                </a:rPr>
                <a:t>3.6%</a:t>
              </a:r>
            </a:p>
          </p:txBody>
        </p:sp>
      </p:grpSp>
      <p:sp>
        <p:nvSpPr>
          <p:cNvPr id="3" name="TextBox 2"/>
          <p:cNvSpPr txBox="1"/>
          <p:nvPr/>
        </p:nvSpPr>
        <p:spPr>
          <a:xfrm>
            <a:off x="4038722" y="5813920"/>
            <a:ext cx="3863112" cy="659459"/>
          </a:xfrm>
          <a:prstGeom prst="rect">
            <a:avLst/>
          </a:prstGeom>
          <a:noFill/>
        </p:spPr>
        <p:txBody>
          <a:bodyPr wrap="square" rtlCol="0">
            <a:spAutoFit/>
          </a:bodyPr>
          <a:lstStyle/>
          <a:p>
            <a:pPr algn="ctr" defTabSz="914303"/>
            <a:r>
              <a:rPr lang="en-US" b="1" dirty="0">
                <a:solidFill>
                  <a:srgbClr val="F2682A"/>
                </a:solidFill>
                <a:latin typeface="Arial"/>
              </a:rPr>
              <a:t>2013-2015</a:t>
            </a:r>
          </a:p>
          <a:p>
            <a:pPr algn="ctr" defTabSz="914303"/>
            <a:r>
              <a:rPr lang="en-US" b="1" dirty="0">
                <a:solidFill>
                  <a:srgbClr val="F2682A"/>
                </a:solidFill>
                <a:latin typeface="Arial"/>
              </a:rPr>
              <a:t>Average Growth Rate: 3.57%</a:t>
            </a:r>
          </a:p>
        </p:txBody>
      </p:sp>
    </p:spTree>
    <p:extLst>
      <p:ext uri="{BB962C8B-B14F-4D97-AF65-F5344CB8AC3E}">
        <p14:creationId xmlns:p14="http://schemas.microsoft.com/office/powerpoint/2010/main" val="1837361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25860" y="1792"/>
          <a:ext cx="1587" cy="1587"/>
        </p:xfrm>
        <a:graphic>
          <a:graphicData uri="http://schemas.openxmlformats.org/presentationml/2006/ole">
            <mc:AlternateContent xmlns:mc="http://schemas.openxmlformats.org/markup-compatibility/2006">
              <mc:Choice xmlns:v="urn:schemas-microsoft-com:vml" Requires="v">
                <p:oleObj spid="_x0000_s1126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860" y="1792"/>
                        <a:ext cx="1587" cy="1587"/>
                      </a:xfrm>
                      <a:prstGeom prst="rect">
                        <a:avLst/>
                      </a:prstGeom>
                    </p:spPr>
                  </p:pic>
                </p:oleObj>
              </mc:Fallback>
            </mc:AlternateContent>
          </a:graphicData>
        </a:graphic>
      </p:graphicFrame>
      <p:sp>
        <p:nvSpPr>
          <p:cNvPr id="3" name="Rectangle 2"/>
          <p:cNvSpPr/>
          <p:nvPr/>
        </p:nvSpPr>
        <p:spPr>
          <a:xfrm>
            <a:off x="1527447" y="2971827"/>
            <a:ext cx="9140284" cy="990541"/>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2" name="Text Placeholder 1"/>
          <p:cNvSpPr>
            <a:spLocks noGrp="1"/>
          </p:cNvSpPr>
          <p:nvPr>
            <p:ph idx="1"/>
          </p:nvPr>
        </p:nvSpPr>
        <p:spPr>
          <a:xfrm>
            <a:off x="1905247" y="1905090"/>
            <a:ext cx="7771941" cy="3687545"/>
          </a:xfrm>
        </p:spPr>
        <p:txBody>
          <a:bodyPr>
            <a:normAutofit lnSpcReduction="10000"/>
          </a:bodyPr>
          <a:lstStyle/>
          <a:p>
            <a:pPr marL="0" indent="0">
              <a:buNone/>
            </a:pPr>
            <a:r>
              <a:rPr lang="en-US" sz="2041" b="1" dirty="0">
                <a:solidFill>
                  <a:schemeClr val="tx1"/>
                </a:solidFill>
              </a:rPr>
              <a:t>Main Responsibilities</a:t>
            </a:r>
          </a:p>
          <a:p>
            <a:r>
              <a:rPr lang="en-US" sz="1837" dirty="0">
                <a:solidFill>
                  <a:schemeClr val="tx1"/>
                </a:solidFill>
              </a:rPr>
              <a:t>Monitor system transformation in the Commonwealth and cost drivers therein</a:t>
            </a:r>
          </a:p>
          <a:p>
            <a:r>
              <a:rPr lang="en-US" sz="1837" dirty="0">
                <a:solidFill>
                  <a:schemeClr val="tx1"/>
                </a:solidFill>
              </a:rPr>
              <a:t>Make investments in the Commonwealth’s community hospitals to establish the foundation necessary for sustainable system transformation</a:t>
            </a:r>
          </a:p>
          <a:p>
            <a:r>
              <a:rPr lang="en-US" sz="1837" dirty="0">
                <a:solidFill>
                  <a:schemeClr val="tx1"/>
                </a:solidFill>
              </a:rPr>
              <a:t>Promote an efficient, high-quality health care delivery system in which providers efficiently deliver coordinated, patient-centered, high-quality health care that integrates behavioral and physical health and produces better outcomes and improved health status</a:t>
            </a:r>
          </a:p>
          <a:p>
            <a:r>
              <a:rPr lang="en-US" sz="1837" dirty="0">
                <a:solidFill>
                  <a:schemeClr val="tx1"/>
                </a:solidFill>
              </a:rPr>
              <a:t>Examine significant changes in the health care marketplace and their potential impact on cost, quality, access, and market competitiveness</a:t>
            </a:r>
          </a:p>
          <a:p>
            <a:endParaRPr lang="en-US" dirty="0">
              <a:solidFill>
                <a:schemeClr val="tx1"/>
              </a:solidFill>
            </a:endParaRPr>
          </a:p>
        </p:txBody>
      </p:sp>
    </p:spTree>
    <p:extLst>
      <p:ext uri="{BB962C8B-B14F-4D97-AF65-F5344CB8AC3E}">
        <p14:creationId xmlns:p14="http://schemas.microsoft.com/office/powerpoint/2010/main" val="1869135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1837" dirty="0"/>
              <a:t>Massachusetts community hospitals provide tremendous value, but face self-reinforcing challenges that lead to more expensive and less accessible care</a:t>
            </a:r>
          </a:p>
        </p:txBody>
      </p:sp>
      <p:pic>
        <p:nvPicPr>
          <p:cNvPr id="60418" name="Picture 2" descr="C:\Users\jwolinsky\AppData\Local\Microsoft\Windows\Temporary Internet Files\Content.Outlook\D0RM6FIG\Community hospitals challenges-03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7331" y="838354"/>
            <a:ext cx="8557341" cy="5562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526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25860" y="1792"/>
          <a:ext cx="1587" cy="1587"/>
        </p:xfrm>
        <a:graphic>
          <a:graphicData uri="http://schemas.openxmlformats.org/presentationml/2006/ole">
            <mc:AlternateContent xmlns:mc="http://schemas.openxmlformats.org/markup-compatibility/2006">
              <mc:Choice xmlns:v="urn:schemas-microsoft-com:vml" Requires="v">
                <p:oleObj spid="_x0000_s1228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860" y="1792"/>
                        <a:ext cx="1587" cy="1587"/>
                      </a:xfrm>
                      <a:prstGeom prst="rect">
                        <a:avLst/>
                      </a:prstGeom>
                    </p:spPr>
                  </p:pic>
                </p:oleObj>
              </mc:Fallback>
            </mc:AlternateContent>
          </a:graphicData>
        </a:graphic>
      </p:graphicFrame>
      <p:sp>
        <p:nvSpPr>
          <p:cNvPr id="3" name="Rectangle 2"/>
          <p:cNvSpPr/>
          <p:nvPr/>
        </p:nvSpPr>
        <p:spPr>
          <a:xfrm>
            <a:off x="1524269" y="3962369"/>
            <a:ext cx="9143462" cy="121912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2" name="Text Placeholder 1"/>
          <p:cNvSpPr>
            <a:spLocks noGrp="1"/>
          </p:cNvSpPr>
          <p:nvPr>
            <p:ph idx="1"/>
          </p:nvPr>
        </p:nvSpPr>
        <p:spPr>
          <a:xfrm>
            <a:off x="1905247" y="1905090"/>
            <a:ext cx="7771941" cy="3687545"/>
          </a:xfrm>
        </p:spPr>
        <p:txBody>
          <a:bodyPr>
            <a:normAutofit lnSpcReduction="10000"/>
          </a:bodyPr>
          <a:lstStyle/>
          <a:p>
            <a:pPr marL="0" indent="0">
              <a:buNone/>
            </a:pPr>
            <a:r>
              <a:rPr lang="en-US" sz="2041" b="1" dirty="0">
                <a:solidFill>
                  <a:schemeClr val="tx1"/>
                </a:solidFill>
              </a:rPr>
              <a:t>Main Responsibilities</a:t>
            </a:r>
          </a:p>
          <a:p>
            <a:r>
              <a:rPr lang="en-US" sz="1837" dirty="0">
                <a:solidFill>
                  <a:schemeClr val="tx1"/>
                </a:solidFill>
              </a:rPr>
              <a:t>Monitor system transformation in the Commonwealth and cost drivers therein</a:t>
            </a:r>
          </a:p>
          <a:p>
            <a:r>
              <a:rPr lang="en-US" sz="1837" dirty="0">
                <a:solidFill>
                  <a:schemeClr val="tx1"/>
                </a:solidFill>
              </a:rPr>
              <a:t>Make investments in the Commonwealth’s community hospitals to establish the foundation necessary for sustainable system transformation</a:t>
            </a:r>
          </a:p>
          <a:p>
            <a:r>
              <a:rPr lang="en-US" sz="1837" dirty="0">
                <a:solidFill>
                  <a:schemeClr val="tx1"/>
                </a:solidFill>
              </a:rPr>
              <a:t>Promote an efficient, high-quality health care delivery system in which providers efficiently deliver coordinated, patient-centered, high-quality health care that integrates behavioral and physical health and produces better outcomes and improved health status</a:t>
            </a:r>
          </a:p>
          <a:p>
            <a:r>
              <a:rPr lang="en-US" sz="1837" dirty="0">
                <a:solidFill>
                  <a:schemeClr val="tx1"/>
                </a:solidFill>
              </a:rPr>
              <a:t>Examine significant changes in the health care marketplace and their potential impact on cost, quality, access, and market competitiveness</a:t>
            </a:r>
          </a:p>
          <a:p>
            <a:endParaRPr lang="en-US" dirty="0">
              <a:solidFill>
                <a:schemeClr val="tx1"/>
              </a:solidFill>
            </a:endParaRPr>
          </a:p>
        </p:txBody>
      </p:sp>
    </p:spTree>
    <p:extLst>
      <p:ext uri="{BB962C8B-B14F-4D97-AF65-F5344CB8AC3E}">
        <p14:creationId xmlns:p14="http://schemas.microsoft.com/office/powerpoint/2010/main" val="1125991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1837" dirty="0"/>
              <a:t>HPC is charged with developing ACO and PCMH certification programs to promote high-quality, coordinated, patient-centered accountable care</a:t>
            </a:r>
          </a:p>
        </p:txBody>
      </p:sp>
      <p:pic>
        <p:nvPicPr>
          <p:cNvPr id="675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443" y="990745"/>
            <a:ext cx="8305309" cy="5371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846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1837" dirty="0">
                <a:solidFill>
                  <a:schemeClr val="accent1"/>
                </a:solidFill>
              </a:rPr>
              <a:t>How We Got Here: Massachusetts Health Care Reform (Part 2)</a:t>
            </a:r>
          </a:p>
        </p:txBody>
      </p:sp>
      <p:sp>
        <p:nvSpPr>
          <p:cNvPr id="7" name="Text Placeholder 6"/>
          <p:cNvSpPr>
            <a:spLocks noGrp="1"/>
          </p:cNvSpPr>
          <p:nvPr>
            <p:ph type="body" sz="quarter" idx="11"/>
          </p:nvPr>
        </p:nvSpPr>
        <p:spPr/>
        <p:txBody>
          <a:bodyPr/>
          <a:lstStyle/>
          <a:p>
            <a:endParaRPr lang="en-US" dirty="0"/>
          </a:p>
        </p:txBody>
      </p:sp>
      <p:pic>
        <p:nvPicPr>
          <p:cNvPr id="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1008" y="1066940"/>
            <a:ext cx="6885713" cy="4589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422183" y="5655959"/>
            <a:ext cx="7347634" cy="839934"/>
          </a:xfrm>
          <a:prstGeom prst="rect">
            <a:avLst/>
          </a:prstGeom>
          <a:noFill/>
        </p:spPr>
        <p:txBody>
          <a:bodyPr lIns="89577" tIns="44790" rIns="89577" bIns="44790">
            <a:spAutoFit/>
          </a:bodyPr>
          <a:lstStyle/>
          <a:p>
            <a:pPr algn="ctr" defTabSz="914303">
              <a:lnSpc>
                <a:spcPct val="90000"/>
              </a:lnSpc>
              <a:spcBef>
                <a:spcPct val="20000"/>
              </a:spcBef>
              <a:defRPr/>
            </a:pPr>
            <a:r>
              <a:rPr lang="en-US" sz="1326" dirty="0">
                <a:solidFill>
                  <a:srgbClr val="0C2D83"/>
                </a:solidFill>
                <a:latin typeface="Arial"/>
              </a:rPr>
              <a:t>Chapter 224 of the Acts of 2012, “An Act Improving the Quality of Health Care and Reducing Costs Through Increased Transparency, Efficiency and Innovation,” was signed into law on August 6, 2012 by Governor Patrick and became effective on</a:t>
            </a:r>
            <a:br>
              <a:rPr lang="en-US" sz="1326" dirty="0">
                <a:solidFill>
                  <a:srgbClr val="0C2D83"/>
                </a:solidFill>
                <a:latin typeface="Arial"/>
              </a:rPr>
            </a:br>
            <a:r>
              <a:rPr lang="en-US" sz="1326" dirty="0">
                <a:solidFill>
                  <a:srgbClr val="0C2D83"/>
                </a:solidFill>
                <a:latin typeface="Arial"/>
              </a:rPr>
              <a:t>November 5, 2012. </a:t>
            </a:r>
            <a:r>
              <a:rPr lang="en-US" sz="1326" i="1" dirty="0">
                <a:solidFill>
                  <a:srgbClr val="0C2D83"/>
                </a:solidFill>
                <a:latin typeface="Arial"/>
              </a:rPr>
              <a:t>Bill signing at the Massachusetts State House, Boston.</a:t>
            </a:r>
          </a:p>
        </p:txBody>
      </p:sp>
    </p:spTree>
    <p:extLst>
      <p:ext uri="{BB962C8B-B14F-4D97-AF65-F5344CB8AC3E}">
        <p14:creationId xmlns:p14="http://schemas.microsoft.com/office/powerpoint/2010/main" val="467962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25860" y="1792"/>
          <a:ext cx="1587" cy="1587"/>
        </p:xfrm>
        <a:graphic>
          <a:graphicData uri="http://schemas.openxmlformats.org/presentationml/2006/ole">
            <mc:AlternateContent xmlns:mc="http://schemas.openxmlformats.org/markup-compatibility/2006">
              <mc:Choice xmlns:v="urn:schemas-microsoft-com:vml" Requires="v">
                <p:oleObj spid="_x0000_s1331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860" y="1792"/>
                        <a:ext cx="1587" cy="1587"/>
                      </a:xfrm>
                      <a:prstGeom prst="rect">
                        <a:avLst/>
                      </a:prstGeom>
                    </p:spPr>
                  </p:pic>
                </p:oleObj>
              </mc:Fallback>
            </mc:AlternateContent>
          </a:graphicData>
        </a:graphic>
      </p:graphicFrame>
      <p:sp>
        <p:nvSpPr>
          <p:cNvPr id="3" name="Rectangle 2"/>
          <p:cNvSpPr/>
          <p:nvPr/>
        </p:nvSpPr>
        <p:spPr>
          <a:xfrm>
            <a:off x="1524269" y="5181496"/>
            <a:ext cx="9143462" cy="76195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2" name="Text Placeholder 1"/>
          <p:cNvSpPr>
            <a:spLocks noGrp="1"/>
          </p:cNvSpPr>
          <p:nvPr>
            <p:ph idx="1"/>
          </p:nvPr>
        </p:nvSpPr>
        <p:spPr>
          <a:xfrm>
            <a:off x="1905247" y="1905090"/>
            <a:ext cx="7771941" cy="3687545"/>
          </a:xfrm>
        </p:spPr>
        <p:txBody>
          <a:bodyPr>
            <a:normAutofit lnSpcReduction="10000"/>
          </a:bodyPr>
          <a:lstStyle/>
          <a:p>
            <a:pPr marL="0" indent="0">
              <a:buNone/>
            </a:pPr>
            <a:r>
              <a:rPr lang="en-US" sz="2041" b="1" dirty="0">
                <a:solidFill>
                  <a:schemeClr val="tx1"/>
                </a:solidFill>
              </a:rPr>
              <a:t>Main Responsibilities</a:t>
            </a:r>
          </a:p>
          <a:p>
            <a:r>
              <a:rPr lang="en-US" sz="1837" dirty="0">
                <a:solidFill>
                  <a:schemeClr val="tx1"/>
                </a:solidFill>
              </a:rPr>
              <a:t>Monitor system transformation in the Commonwealth and cost drivers therein</a:t>
            </a:r>
          </a:p>
          <a:p>
            <a:r>
              <a:rPr lang="en-US" sz="1837" dirty="0">
                <a:solidFill>
                  <a:schemeClr val="tx1"/>
                </a:solidFill>
              </a:rPr>
              <a:t>Make investments in the Commonwealth’s community hospitals to establish the foundation necessary for sustainable system transformation</a:t>
            </a:r>
          </a:p>
          <a:p>
            <a:r>
              <a:rPr lang="en-US" sz="1837" dirty="0">
                <a:solidFill>
                  <a:schemeClr val="tx1"/>
                </a:solidFill>
              </a:rPr>
              <a:t>Promote an efficient, high-quality health care delivery system in which providers efficiently deliver coordinated, patient-centered, high-quality health care that integrates behavioral and physical health and produces better outcomes and improved health status</a:t>
            </a:r>
          </a:p>
          <a:p>
            <a:r>
              <a:rPr lang="en-US" sz="1837" dirty="0">
                <a:solidFill>
                  <a:schemeClr val="tx1"/>
                </a:solidFill>
              </a:rPr>
              <a:t>Examine significant changes in the health care marketplace and their potential impact on cost, quality, access, and market competitiveness</a:t>
            </a:r>
          </a:p>
          <a:p>
            <a:endParaRPr lang="en-US" dirty="0">
              <a:solidFill>
                <a:schemeClr val="tx1"/>
              </a:solidFill>
            </a:endParaRPr>
          </a:p>
        </p:txBody>
      </p:sp>
    </p:spTree>
    <p:extLst>
      <p:ext uri="{BB962C8B-B14F-4D97-AF65-F5344CB8AC3E}">
        <p14:creationId xmlns:p14="http://schemas.microsoft.com/office/powerpoint/2010/main" val="45685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0333" y="311459"/>
            <a:ext cx="8793594" cy="298310"/>
          </a:xfrm>
        </p:spPr>
        <p:txBody>
          <a:bodyPr>
            <a:normAutofit fontScale="90000"/>
          </a:bodyPr>
          <a:lstStyle/>
          <a:p>
            <a:pPr algn="l"/>
            <a:r>
              <a:rPr lang="en-US" sz="1837" b="1" dirty="0"/>
              <a:t>Overview of cost and market impact reviews (CMIRs)</a:t>
            </a:r>
          </a:p>
        </p:txBody>
      </p:sp>
      <p:sp>
        <p:nvSpPr>
          <p:cNvPr id="6" name="Rectangle 1"/>
          <p:cNvSpPr>
            <a:spLocks noChangeArrowheads="1"/>
          </p:cNvSpPr>
          <p:nvPr/>
        </p:nvSpPr>
        <p:spPr bwMode="auto">
          <a:xfrm>
            <a:off x="4094100" y="2370297"/>
            <a:ext cx="184674" cy="531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96" tIns="45699" rIns="91396" bIns="45699" numCol="1" anchor="ctr" anchorCtr="0" compatLnSpc="1">
            <a:prstTxWarp prst="textNoShape">
              <a:avLst/>
            </a:prstTxWarp>
            <a:spAutoFit/>
          </a:bodyPr>
          <a:lstStyle/>
          <a:p>
            <a:pPr defTabSz="913915"/>
            <a:r>
              <a:rPr lang="en-US" sz="1400" dirty="0">
                <a:solidFill>
                  <a:srgbClr val="000000"/>
                </a:solidFill>
                <a:latin typeface="Arial"/>
                <a:cs typeface="Arial" pitchFamily="34" charset="0"/>
              </a:rPr>
              <a:t/>
            </a:r>
            <a:br>
              <a:rPr lang="en-US" sz="1400" dirty="0">
                <a:solidFill>
                  <a:srgbClr val="000000"/>
                </a:solidFill>
                <a:latin typeface="Arial"/>
                <a:cs typeface="Arial" pitchFamily="34" charset="0"/>
              </a:rPr>
            </a:br>
            <a:endParaRPr lang="en-US" sz="1400" dirty="0">
              <a:solidFill>
                <a:srgbClr val="000000"/>
              </a:solidFill>
              <a:latin typeface="Arial"/>
              <a:cs typeface="Arial" pitchFamily="34" charset="0"/>
            </a:endParaRPr>
          </a:p>
        </p:txBody>
      </p:sp>
      <p:sp>
        <p:nvSpPr>
          <p:cNvPr id="8" name="Content Placeholder 2"/>
          <p:cNvSpPr txBox="1">
            <a:spLocks/>
          </p:cNvSpPr>
          <p:nvPr/>
        </p:nvSpPr>
        <p:spPr bwMode="auto">
          <a:xfrm>
            <a:off x="2895791" y="1828894"/>
            <a:ext cx="6895982" cy="3703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526" rtl="0" eaLnBrk="1" fontAlgn="base" hangingPunct="1">
              <a:spcBef>
                <a:spcPct val="0"/>
              </a:spcBef>
              <a:spcAft>
                <a:spcPct val="0"/>
              </a:spcAft>
              <a:buClr>
                <a:schemeClr val="tx2"/>
              </a:buClr>
              <a:defRPr sz="1600">
                <a:solidFill>
                  <a:schemeClr val="tx1"/>
                </a:solidFill>
                <a:latin typeface="+mn-lt"/>
                <a:ea typeface="+mn-ea"/>
                <a:cs typeface="+mn-cs"/>
              </a:defRPr>
            </a:lvl1pPr>
            <a:lvl2pPr marL="197607" indent="-195987" algn="l" defTabSz="913526"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66481" indent="-267255" algn="l" defTabSz="913526"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26835" indent="-158733" algn="l" defTabSz="913526"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61271"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1227752"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94234"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60715"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627196"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marL="1620" lvl="1" indent="0" defTabSz="913429">
              <a:spcBef>
                <a:spcPts val="1200"/>
              </a:spcBef>
              <a:buClr>
                <a:srgbClr val="002960"/>
              </a:buClr>
              <a:buNone/>
            </a:pPr>
            <a:r>
              <a:rPr lang="en-US" sz="1632" dirty="0">
                <a:solidFill>
                  <a:srgbClr val="000000"/>
                </a:solidFill>
                <a:latin typeface="Arial"/>
              </a:rPr>
              <a:t>Market structure and new provider changes, including consolidations and alignments, have been shown to impact health care system performance and total medical spending</a:t>
            </a:r>
          </a:p>
          <a:p>
            <a:pPr marL="1620" lvl="1" indent="0" defTabSz="913429">
              <a:spcBef>
                <a:spcPts val="1200"/>
              </a:spcBef>
              <a:buClr>
                <a:srgbClr val="002960"/>
              </a:buClr>
              <a:buNone/>
            </a:pPr>
            <a:endParaRPr lang="en-US" sz="1632" dirty="0">
              <a:solidFill>
                <a:srgbClr val="000000"/>
              </a:solidFill>
              <a:latin typeface="Arial"/>
            </a:endParaRPr>
          </a:p>
          <a:p>
            <a:pPr marL="1620" lvl="1" indent="0" defTabSz="913429">
              <a:spcBef>
                <a:spcPts val="1200"/>
              </a:spcBef>
              <a:buClr>
                <a:srgbClr val="002960"/>
              </a:buClr>
              <a:buNone/>
            </a:pPr>
            <a:r>
              <a:rPr lang="en-US" sz="1632" dirty="0">
                <a:solidFill>
                  <a:srgbClr val="000000"/>
                </a:solidFill>
                <a:latin typeface="Arial"/>
              </a:rPr>
              <a:t>Chapter 224 directs the HPC to track “material change[s] to [the] operations or governance structure” of provider organizations and to engage in a more comprehensive review of transactions anticipated to have a significant impact on health care costs or market functioning </a:t>
            </a:r>
          </a:p>
          <a:p>
            <a:pPr marL="1620" lvl="1" indent="0" defTabSz="913429">
              <a:spcBef>
                <a:spcPts val="1200"/>
              </a:spcBef>
              <a:buClr>
                <a:srgbClr val="002960"/>
              </a:buClr>
              <a:buNone/>
            </a:pPr>
            <a:endParaRPr lang="en-US" sz="1632" dirty="0">
              <a:solidFill>
                <a:srgbClr val="000000"/>
              </a:solidFill>
              <a:latin typeface="Arial"/>
            </a:endParaRPr>
          </a:p>
          <a:p>
            <a:pPr marL="1620" lvl="1" indent="0" defTabSz="913429">
              <a:spcBef>
                <a:spcPts val="1200"/>
              </a:spcBef>
              <a:buClr>
                <a:srgbClr val="002960"/>
              </a:buClr>
              <a:buNone/>
            </a:pPr>
            <a:r>
              <a:rPr lang="en-US" sz="1632" dirty="0">
                <a:solidFill>
                  <a:srgbClr val="000000"/>
                </a:solidFill>
                <a:latin typeface="Arial"/>
              </a:rPr>
              <a:t>CMIRs promote transparency and accountability in engaging in market changes, and encourage market participants to minimize negative impacts and enhance positive outcomes of any given material change</a:t>
            </a:r>
          </a:p>
        </p:txBody>
      </p:sp>
      <p:sp>
        <p:nvSpPr>
          <p:cNvPr id="13" name="Oval 12"/>
          <p:cNvSpPr/>
          <p:nvPr/>
        </p:nvSpPr>
        <p:spPr>
          <a:xfrm>
            <a:off x="2286225" y="1942871"/>
            <a:ext cx="457173" cy="45717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rtlCol="0" anchor="ctr"/>
          <a:lstStyle/>
          <a:p>
            <a:pPr algn="ctr" defTabSz="914303"/>
            <a:r>
              <a:rPr lang="en-US" sz="1400" b="1" dirty="0">
                <a:solidFill>
                  <a:prstClr val="white"/>
                </a:solidFill>
                <a:latin typeface="Arial" panose="020B0604020202020204" pitchFamily="34" charset="0"/>
                <a:cs typeface="Arial" panose="020B0604020202020204" pitchFamily="34" charset="0"/>
              </a:rPr>
              <a:t>1</a:t>
            </a:r>
          </a:p>
        </p:txBody>
      </p:sp>
      <p:sp>
        <p:nvSpPr>
          <p:cNvPr id="14" name="Oval 13"/>
          <p:cNvSpPr/>
          <p:nvPr/>
        </p:nvSpPr>
        <p:spPr>
          <a:xfrm>
            <a:off x="2286225" y="3308763"/>
            <a:ext cx="457173" cy="45717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rtlCol="0" anchor="ctr"/>
          <a:lstStyle/>
          <a:p>
            <a:pPr algn="ctr" defTabSz="914303"/>
            <a:r>
              <a:rPr lang="en-US" sz="1400" b="1" dirty="0">
                <a:solidFill>
                  <a:prstClr val="white"/>
                </a:solidFill>
                <a:latin typeface="Arial" panose="020B0604020202020204" pitchFamily="34" charset="0"/>
                <a:cs typeface="Arial" panose="020B0604020202020204" pitchFamily="34" charset="0"/>
              </a:rPr>
              <a:t>2</a:t>
            </a:r>
          </a:p>
        </p:txBody>
      </p:sp>
      <p:sp>
        <p:nvSpPr>
          <p:cNvPr id="15" name="Oval 14"/>
          <p:cNvSpPr/>
          <p:nvPr/>
        </p:nvSpPr>
        <p:spPr>
          <a:xfrm>
            <a:off x="2286225" y="4724324"/>
            <a:ext cx="457173" cy="45717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rtlCol="0" anchor="ctr"/>
          <a:lstStyle/>
          <a:p>
            <a:pPr algn="ctr" defTabSz="914303"/>
            <a:r>
              <a:rPr lang="en-US" sz="1400" b="1" dirty="0">
                <a:solidFill>
                  <a:prstClr val="white"/>
                </a:solidFill>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1190687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6527" y="381181"/>
            <a:ext cx="8793594" cy="298310"/>
          </a:xfrm>
        </p:spPr>
        <p:txBody>
          <a:bodyPr>
            <a:normAutofit fontScale="90000"/>
          </a:bodyPr>
          <a:lstStyle/>
          <a:p>
            <a:pPr algn="l"/>
            <a:r>
              <a:rPr lang="en-US" sz="1837" dirty="0"/>
              <a:t>Overview of cost and market impact reviews</a:t>
            </a:r>
          </a:p>
        </p:txBody>
      </p:sp>
      <p:sp>
        <p:nvSpPr>
          <p:cNvPr id="5" name="Rounded Rectangle 4"/>
          <p:cNvSpPr/>
          <p:nvPr/>
        </p:nvSpPr>
        <p:spPr>
          <a:xfrm>
            <a:off x="2315024" y="1124993"/>
            <a:ext cx="7606027" cy="988589"/>
          </a:xfrm>
          <a:prstGeom prst="roundRect">
            <a:avLst>
              <a:gd name="adj" fmla="val 9398"/>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3290" tIns="46646" rIns="93290" bIns="46646" rtlCol="0" anchor="ctr"/>
          <a:lstStyle/>
          <a:p>
            <a:pPr marL="291520" indent="-291520" defTabSz="914303">
              <a:buFont typeface="Arial" pitchFamily="34" charset="0"/>
              <a:buChar char="•"/>
            </a:pPr>
            <a:endParaRPr lang="en-US" sz="1400" dirty="0">
              <a:solidFill>
                <a:prstClr val="white"/>
              </a:solidFill>
              <a:latin typeface="Arial"/>
            </a:endParaRPr>
          </a:p>
        </p:txBody>
      </p:sp>
      <p:sp>
        <p:nvSpPr>
          <p:cNvPr id="7" name="TextBox 6"/>
          <p:cNvSpPr txBox="1"/>
          <p:nvPr/>
        </p:nvSpPr>
        <p:spPr>
          <a:xfrm>
            <a:off x="2399459" y="1178214"/>
            <a:ext cx="7506317" cy="896812"/>
          </a:xfrm>
          <a:prstGeom prst="rect">
            <a:avLst/>
          </a:prstGeom>
          <a:noFill/>
        </p:spPr>
        <p:txBody>
          <a:bodyPr wrap="square" lIns="0" tIns="0" rIns="0" bIns="0" rtlCol="0" anchor="ctr" anchorCtr="0">
            <a:spAutoFit/>
          </a:bodyPr>
          <a:lstStyle/>
          <a:p>
            <a:pPr marL="0" lvl="1" defTabSz="914303"/>
            <a:r>
              <a:rPr lang="en-US" sz="1428" b="1" dirty="0">
                <a:solidFill>
                  <a:prstClr val="black"/>
                </a:solidFill>
                <a:latin typeface="Arial"/>
              </a:rPr>
              <a:t>The HPC tracks proposed “material changes” to the structure or operations of provider organizations and conducts “cost and market impact reviews” (CMIRs) of transactions anticipated to have a significant impact on health care costs or market functioning.</a:t>
            </a:r>
          </a:p>
        </p:txBody>
      </p:sp>
      <p:sp>
        <p:nvSpPr>
          <p:cNvPr id="11" name="Content Placeholder 2"/>
          <p:cNvSpPr txBox="1">
            <a:spLocks/>
          </p:cNvSpPr>
          <p:nvPr/>
        </p:nvSpPr>
        <p:spPr bwMode="auto">
          <a:xfrm>
            <a:off x="2300789" y="2686562"/>
            <a:ext cx="3577360" cy="3735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93655" lvl="1" indent="-192067" defTabSz="895255">
              <a:buClr>
                <a:srgbClr val="A5A5A5"/>
              </a:buClr>
            </a:pPr>
            <a:r>
              <a:rPr lang="en-US" sz="1428" dirty="0">
                <a:solidFill>
                  <a:prstClr val="black"/>
                </a:solidFill>
                <a:latin typeface="Arial"/>
              </a:rPr>
              <a:t>Comprehensive, multi-factor review of the provider(s) and their proposed transaction</a:t>
            </a:r>
          </a:p>
          <a:p>
            <a:pPr marL="193655" lvl="1" indent="-192067" defTabSz="895255">
              <a:buClr>
                <a:srgbClr val="A5A5A5"/>
              </a:buClr>
            </a:pPr>
            <a:endParaRPr lang="en-US" sz="1428" dirty="0">
              <a:solidFill>
                <a:prstClr val="black"/>
              </a:solidFill>
              <a:latin typeface="Arial"/>
            </a:endParaRPr>
          </a:p>
          <a:p>
            <a:pPr marL="193655" lvl="1" indent="-192067" defTabSz="895255">
              <a:buClr>
                <a:srgbClr val="A5A5A5"/>
              </a:buClr>
            </a:pPr>
            <a:r>
              <a:rPr lang="en-US" sz="1428" dirty="0">
                <a:solidFill>
                  <a:prstClr val="black"/>
                </a:solidFill>
                <a:latin typeface="Arial"/>
              </a:rPr>
              <a:t>Following a preliminary report and opportunity for the providers to respond, the HPC issues a final report</a:t>
            </a:r>
          </a:p>
          <a:p>
            <a:pPr marL="193655" lvl="1" indent="-192067" defTabSz="895255">
              <a:buClr>
                <a:srgbClr val="A5A5A5"/>
              </a:buClr>
            </a:pPr>
            <a:endParaRPr lang="en-US" sz="1428" dirty="0">
              <a:solidFill>
                <a:prstClr val="black"/>
              </a:solidFill>
              <a:latin typeface="Arial"/>
            </a:endParaRPr>
          </a:p>
          <a:p>
            <a:pPr marL="193655" lvl="1" indent="-192067" defTabSz="895255">
              <a:buClr>
                <a:srgbClr val="A5A5A5"/>
              </a:buClr>
            </a:pPr>
            <a:r>
              <a:rPr lang="en-US" sz="1428" dirty="0">
                <a:solidFill>
                  <a:prstClr val="black"/>
                </a:solidFill>
                <a:latin typeface="Arial"/>
              </a:rPr>
              <a:t>CMIRs promote transparency and accountability, encouraging market participants to address negative impacts and enhance positive outcomes of transactions</a:t>
            </a:r>
          </a:p>
          <a:p>
            <a:pPr marL="193655" lvl="1" indent="-192067" defTabSz="895255">
              <a:buClr>
                <a:srgbClr val="A5A5A5"/>
              </a:buClr>
            </a:pPr>
            <a:endParaRPr lang="en-US" sz="1428" dirty="0">
              <a:solidFill>
                <a:prstClr val="black"/>
              </a:solidFill>
              <a:latin typeface="Arial"/>
            </a:endParaRPr>
          </a:p>
          <a:p>
            <a:pPr marL="193655" lvl="1" indent="-192067" defTabSz="895255">
              <a:buClr>
                <a:srgbClr val="A5A5A5"/>
              </a:buClr>
            </a:pPr>
            <a:r>
              <a:rPr lang="en-US" sz="1428" dirty="0">
                <a:solidFill>
                  <a:prstClr val="black"/>
                </a:solidFill>
                <a:latin typeface="Arial"/>
              </a:rPr>
              <a:t>Proposed changes cannot be completed until 30 days after the HPC issues its final report, which may be referred to the state Attorney General for further investigation</a:t>
            </a:r>
          </a:p>
        </p:txBody>
      </p:sp>
      <p:grpSp>
        <p:nvGrpSpPr>
          <p:cNvPr id="12" name="Group 11"/>
          <p:cNvGrpSpPr/>
          <p:nvPr/>
        </p:nvGrpSpPr>
        <p:grpSpPr>
          <a:xfrm>
            <a:off x="2291071" y="2298400"/>
            <a:ext cx="3577360" cy="257418"/>
            <a:chOff x="294331" y="1203770"/>
            <a:chExt cx="2459982" cy="238528"/>
          </a:xfrm>
        </p:grpSpPr>
        <p:sp>
          <p:nvSpPr>
            <p:cNvPr id="13" name="TextBox 12"/>
            <p:cNvSpPr txBox="1"/>
            <p:nvPr/>
          </p:nvSpPr>
          <p:spPr>
            <a:xfrm>
              <a:off x="294331" y="1203770"/>
              <a:ext cx="2459982" cy="207751"/>
            </a:xfrm>
            <a:prstGeom prst="rect">
              <a:avLst/>
            </a:prstGeom>
            <a:noFill/>
          </p:spPr>
          <p:txBody>
            <a:bodyPr wrap="square" lIns="0" tIns="0" rIns="0" bIns="0" rtlCol="0" anchor="b" anchorCtr="0">
              <a:spAutoFit/>
            </a:bodyPr>
            <a:lstStyle/>
            <a:p>
              <a:pPr defTabSz="914303"/>
              <a:r>
                <a:rPr lang="en-US" sz="1428" b="1" dirty="0">
                  <a:solidFill>
                    <a:srgbClr val="9BBB59">
                      <a:lumMod val="75000"/>
                    </a:srgbClr>
                  </a:solidFill>
                  <a:latin typeface="Arial"/>
                </a:rPr>
                <a:t>WHAT IT IS</a:t>
              </a:r>
            </a:p>
          </p:txBody>
        </p:sp>
        <p:cxnSp>
          <p:nvCxnSpPr>
            <p:cNvPr id="14" name="Straight Connector 13"/>
            <p:cNvCxnSpPr/>
            <p:nvPr/>
          </p:nvCxnSpPr>
          <p:spPr>
            <a:xfrm>
              <a:off x="294331" y="1442298"/>
              <a:ext cx="2459982" cy="0"/>
            </a:xfrm>
            <a:prstGeom prst="line">
              <a:avLst/>
            </a:prstGeom>
            <a:ln w="12700">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grpSp>
      <p:sp>
        <p:nvSpPr>
          <p:cNvPr id="15" name="Content Placeholder 2"/>
          <p:cNvSpPr txBox="1">
            <a:spLocks/>
          </p:cNvSpPr>
          <p:nvPr/>
        </p:nvSpPr>
        <p:spPr bwMode="auto">
          <a:xfrm>
            <a:off x="6336622" y="2672048"/>
            <a:ext cx="3577360" cy="1345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93655" lvl="1" indent="-192067" defTabSz="895255">
              <a:buClr>
                <a:srgbClr val="A5A5A5"/>
              </a:buClr>
            </a:pPr>
            <a:r>
              <a:rPr lang="en-US" sz="1428" dirty="0">
                <a:solidFill>
                  <a:prstClr val="black"/>
                </a:solidFill>
                <a:latin typeface="Arial"/>
              </a:rPr>
              <a:t>Differs from Determination of Need reviews by Department of Public Health</a:t>
            </a:r>
          </a:p>
          <a:p>
            <a:pPr marL="193655" lvl="1" indent="-192067" defTabSz="895255">
              <a:buClr>
                <a:srgbClr val="A5A5A5"/>
              </a:buClr>
            </a:pPr>
            <a:endParaRPr lang="en-US" sz="1428" dirty="0">
              <a:solidFill>
                <a:prstClr val="black"/>
              </a:solidFill>
              <a:latin typeface="Arial"/>
            </a:endParaRPr>
          </a:p>
          <a:p>
            <a:pPr marL="193655" lvl="1" indent="-192067" defTabSz="895255">
              <a:buClr>
                <a:srgbClr val="A5A5A5"/>
              </a:buClr>
            </a:pPr>
            <a:r>
              <a:rPr lang="en-US" sz="1428" dirty="0">
                <a:solidFill>
                  <a:prstClr val="black"/>
                </a:solidFill>
                <a:latin typeface="Arial"/>
              </a:rPr>
              <a:t>Distinct from antitrust or other law enforcement review by state or federal agencies</a:t>
            </a:r>
          </a:p>
        </p:txBody>
      </p:sp>
      <p:grpSp>
        <p:nvGrpSpPr>
          <p:cNvPr id="16" name="Group 15"/>
          <p:cNvGrpSpPr/>
          <p:nvPr/>
        </p:nvGrpSpPr>
        <p:grpSpPr>
          <a:xfrm>
            <a:off x="6326904" y="2281675"/>
            <a:ext cx="3577360" cy="255603"/>
            <a:chOff x="294331" y="1191768"/>
            <a:chExt cx="2459982" cy="250530"/>
          </a:xfrm>
        </p:grpSpPr>
        <p:sp>
          <p:nvSpPr>
            <p:cNvPr id="17" name="TextBox 16"/>
            <p:cNvSpPr txBox="1"/>
            <p:nvPr/>
          </p:nvSpPr>
          <p:spPr>
            <a:xfrm>
              <a:off x="294331" y="1191768"/>
              <a:ext cx="2459982" cy="219753"/>
            </a:xfrm>
            <a:prstGeom prst="rect">
              <a:avLst/>
            </a:prstGeom>
            <a:noFill/>
          </p:spPr>
          <p:txBody>
            <a:bodyPr wrap="square" lIns="0" tIns="0" rIns="0" bIns="0" rtlCol="0" anchor="b" anchorCtr="0">
              <a:spAutoFit/>
            </a:bodyPr>
            <a:lstStyle/>
            <a:p>
              <a:pPr defTabSz="914303"/>
              <a:r>
                <a:rPr lang="en-US" sz="1428" b="1" dirty="0">
                  <a:solidFill>
                    <a:srgbClr val="F2682A"/>
                  </a:solidFill>
                  <a:latin typeface="Arial"/>
                </a:rPr>
                <a:t>WHAT IT IS NOT</a:t>
              </a:r>
            </a:p>
          </p:txBody>
        </p:sp>
        <p:cxnSp>
          <p:nvCxnSpPr>
            <p:cNvPr id="18" name="Straight Connector 17"/>
            <p:cNvCxnSpPr/>
            <p:nvPr/>
          </p:nvCxnSpPr>
          <p:spPr>
            <a:xfrm>
              <a:off x="294331" y="1442298"/>
              <a:ext cx="2459982" cy="0"/>
            </a:xfrm>
            <a:prstGeom prst="line">
              <a:avLst/>
            </a:prstGeom>
            <a:ln w="12700">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70926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Contact Information</a:t>
            </a:r>
          </a:p>
        </p:txBody>
      </p:sp>
      <p:sp>
        <p:nvSpPr>
          <p:cNvPr id="3" name="Rectangle 2"/>
          <p:cNvSpPr/>
          <p:nvPr/>
        </p:nvSpPr>
        <p:spPr>
          <a:xfrm>
            <a:off x="2971986" y="1905090"/>
            <a:ext cx="6248031" cy="2951864"/>
          </a:xfrm>
          <a:prstGeom prst="rect">
            <a:avLst/>
          </a:prstGeom>
        </p:spPr>
        <p:txBody>
          <a:bodyPr wrap="square">
            <a:spAutoFit/>
          </a:bodyPr>
          <a:lstStyle/>
          <a:p>
            <a:pPr marL="0" lvl="1" defTabSz="914303"/>
            <a:r>
              <a:rPr lang="en-US" dirty="0">
                <a:solidFill>
                  <a:prstClr val="black"/>
                </a:solidFill>
                <a:latin typeface="Arial"/>
              </a:rPr>
              <a:t>For more information about the Health Policy Commission</a:t>
            </a:r>
          </a:p>
          <a:p>
            <a:pPr marL="0" lvl="1" defTabSz="914303"/>
            <a:endParaRPr lang="en-US" b="1" dirty="0">
              <a:solidFill>
                <a:prstClr val="black"/>
              </a:solidFill>
              <a:latin typeface="Arial"/>
            </a:endParaRPr>
          </a:p>
          <a:p>
            <a:pPr marL="0" lvl="1" algn="ctr" defTabSz="914303"/>
            <a:r>
              <a:rPr lang="en-US" b="1" dirty="0">
                <a:solidFill>
                  <a:prstClr val="black"/>
                </a:solidFill>
                <a:latin typeface="Arial"/>
              </a:rPr>
              <a:t>Visit us</a:t>
            </a:r>
            <a:endParaRPr lang="en-US" b="1" dirty="0">
              <a:solidFill>
                <a:srgbClr val="094975"/>
              </a:solidFill>
              <a:latin typeface="Arial"/>
            </a:endParaRPr>
          </a:p>
          <a:p>
            <a:pPr marL="0" lvl="1" algn="ctr" defTabSz="914303"/>
            <a:r>
              <a:rPr lang="en-US" sz="1400" dirty="0">
                <a:solidFill>
                  <a:srgbClr val="094975"/>
                </a:solidFill>
                <a:latin typeface="Arial"/>
                <a:hlinkClick r:id="rId3"/>
              </a:rPr>
              <a:t>http://www.mass.gov/hpc</a:t>
            </a:r>
            <a:endParaRPr lang="en-US" sz="1400" dirty="0">
              <a:solidFill>
                <a:srgbClr val="094975"/>
              </a:solidFill>
              <a:latin typeface="Arial"/>
            </a:endParaRPr>
          </a:p>
          <a:p>
            <a:pPr marL="0" lvl="1" algn="ctr" defTabSz="914303"/>
            <a:endParaRPr lang="en-US" dirty="0">
              <a:solidFill>
                <a:srgbClr val="094975"/>
              </a:solidFill>
              <a:latin typeface="Arial"/>
            </a:endParaRPr>
          </a:p>
          <a:p>
            <a:pPr marL="0" lvl="1" algn="ctr" defTabSz="914303"/>
            <a:r>
              <a:rPr lang="en-US" b="1" dirty="0">
                <a:solidFill>
                  <a:prstClr val="black"/>
                </a:solidFill>
                <a:latin typeface="Arial"/>
              </a:rPr>
              <a:t>Follow us</a:t>
            </a:r>
          </a:p>
          <a:p>
            <a:pPr marL="0" lvl="1" algn="ctr" defTabSz="914303"/>
            <a:r>
              <a:rPr lang="en-US" sz="1400" dirty="0">
                <a:solidFill>
                  <a:prstClr val="black"/>
                </a:solidFill>
                <a:latin typeface="Arial"/>
              </a:rPr>
              <a:t>@Mass_HPC</a:t>
            </a:r>
          </a:p>
          <a:p>
            <a:pPr marL="0" lvl="1" algn="ctr" defTabSz="914303"/>
            <a:endParaRPr lang="en-US" dirty="0">
              <a:solidFill>
                <a:srgbClr val="094975"/>
              </a:solidFill>
              <a:latin typeface="Arial"/>
            </a:endParaRPr>
          </a:p>
          <a:p>
            <a:pPr marL="0" lvl="1" algn="ctr" defTabSz="914303"/>
            <a:r>
              <a:rPr lang="en-US" b="1" dirty="0">
                <a:solidFill>
                  <a:prstClr val="black"/>
                </a:solidFill>
                <a:latin typeface="Arial"/>
              </a:rPr>
              <a:t>David Seltz</a:t>
            </a:r>
          </a:p>
          <a:p>
            <a:pPr marL="0" lvl="1" algn="ctr" defTabSz="914303"/>
            <a:r>
              <a:rPr lang="en-US" sz="1400" dirty="0">
                <a:solidFill>
                  <a:prstClr val="black"/>
                </a:solidFill>
                <a:latin typeface="Arial"/>
              </a:rPr>
              <a:t>Executive Director</a:t>
            </a:r>
          </a:p>
          <a:p>
            <a:pPr marL="0" lvl="1" algn="ctr" defTabSz="914303"/>
            <a:r>
              <a:rPr lang="en-US" sz="1400" dirty="0">
                <a:solidFill>
                  <a:srgbClr val="094975"/>
                </a:solidFill>
                <a:latin typeface="Arial"/>
                <a:hlinkClick r:id="rId4"/>
              </a:rPr>
              <a:t>David.Seltz@state.ma.us</a:t>
            </a:r>
            <a:r>
              <a:rPr lang="en-US" sz="1400" dirty="0">
                <a:solidFill>
                  <a:srgbClr val="094975"/>
                </a:solidFill>
                <a:latin typeface="Arial"/>
              </a:rPr>
              <a:t> </a:t>
            </a:r>
          </a:p>
        </p:txBody>
      </p:sp>
    </p:spTree>
    <p:extLst>
      <p:ext uri="{BB962C8B-B14F-4D97-AF65-F5344CB8AC3E}">
        <p14:creationId xmlns:p14="http://schemas.microsoft.com/office/powerpoint/2010/main" val="1326291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247" y="202"/>
            <a:ext cx="8457701" cy="1142933"/>
          </a:xfrm>
        </p:spPr>
        <p:txBody>
          <a:bodyPr>
            <a:noAutofit/>
          </a:bodyPr>
          <a:lstStyle/>
          <a:p>
            <a:pPr algn="l"/>
            <a:r>
              <a:rPr lang="en-US" sz="1632" b="1" dirty="0"/>
              <a:t>Vision for Massachusetts cost containment reform law: </a:t>
            </a:r>
            <a:r>
              <a:rPr lang="en-US" sz="1632" dirty="0"/>
              <a:t>C</a:t>
            </a:r>
            <a:r>
              <a:rPr lang="en-US" sz="1632" b="1" dirty="0"/>
              <a:t>hapter 224 of the Acts of 2012</a:t>
            </a:r>
          </a:p>
        </p:txBody>
      </p:sp>
      <p:sp>
        <p:nvSpPr>
          <p:cNvPr id="17" name="Rectangle 16"/>
          <p:cNvSpPr/>
          <p:nvPr/>
        </p:nvSpPr>
        <p:spPr>
          <a:xfrm>
            <a:off x="2500546" y="1590010"/>
            <a:ext cx="3380881" cy="650392"/>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3271" tIns="46635" rIns="93271" bIns="46635" rtlCol="0" anchor="ctr"/>
          <a:lstStyle/>
          <a:p>
            <a:pPr marL="119821" defTabSz="914303"/>
            <a:r>
              <a:rPr lang="en-US" sz="1837" b="1" dirty="0">
                <a:solidFill>
                  <a:prstClr val="white"/>
                </a:solidFill>
                <a:latin typeface="Arial"/>
              </a:rPr>
              <a:t>Transforming the way we deliver care</a:t>
            </a:r>
          </a:p>
        </p:txBody>
      </p:sp>
      <p:sp>
        <p:nvSpPr>
          <p:cNvPr id="18" name="Oval 17"/>
          <p:cNvSpPr/>
          <p:nvPr/>
        </p:nvSpPr>
        <p:spPr>
          <a:xfrm>
            <a:off x="2343412" y="1774185"/>
            <a:ext cx="282062" cy="282046"/>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3271" tIns="46635" rIns="93271" bIns="46635" rtlCol="0" anchor="ctr"/>
          <a:lstStyle/>
          <a:p>
            <a:pPr algn="ctr" defTabSz="914303"/>
            <a:r>
              <a:rPr lang="en-US" sz="1224" b="1" dirty="0">
                <a:solidFill>
                  <a:prstClr val="white"/>
                </a:solidFill>
                <a:latin typeface="Arial"/>
              </a:rPr>
              <a:t>1</a:t>
            </a:r>
          </a:p>
        </p:txBody>
      </p:sp>
      <p:sp>
        <p:nvSpPr>
          <p:cNvPr id="19" name="Rectangle 18"/>
          <p:cNvSpPr/>
          <p:nvPr/>
        </p:nvSpPr>
        <p:spPr>
          <a:xfrm>
            <a:off x="2532763" y="3742304"/>
            <a:ext cx="3380881" cy="650392"/>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3271" tIns="46635" rIns="93271" bIns="46635" rtlCol="0" anchor="ctr"/>
          <a:lstStyle/>
          <a:p>
            <a:pPr marL="119821" defTabSz="914303"/>
            <a:r>
              <a:rPr lang="en-US" sz="1837" b="1" dirty="0">
                <a:solidFill>
                  <a:prstClr val="white"/>
                </a:solidFill>
                <a:latin typeface="Arial"/>
              </a:rPr>
              <a:t>Developing a value-based health care market</a:t>
            </a:r>
          </a:p>
        </p:txBody>
      </p:sp>
      <p:sp>
        <p:nvSpPr>
          <p:cNvPr id="20" name="Oval 19"/>
          <p:cNvSpPr/>
          <p:nvPr/>
        </p:nvSpPr>
        <p:spPr>
          <a:xfrm>
            <a:off x="2373980" y="3901910"/>
            <a:ext cx="282062" cy="282046"/>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3271" tIns="46635" rIns="93271" bIns="46635" rtlCol="0" anchor="ctr"/>
          <a:lstStyle/>
          <a:p>
            <a:pPr algn="ctr" defTabSz="914303"/>
            <a:r>
              <a:rPr lang="en-US" sz="1224" b="1" dirty="0">
                <a:solidFill>
                  <a:prstClr val="white"/>
                </a:solidFill>
                <a:latin typeface="Arial"/>
              </a:rPr>
              <a:t>3</a:t>
            </a:r>
          </a:p>
        </p:txBody>
      </p:sp>
      <p:sp>
        <p:nvSpPr>
          <p:cNvPr id="23" name="Rectangle 22"/>
          <p:cNvSpPr/>
          <p:nvPr/>
        </p:nvSpPr>
        <p:spPr>
          <a:xfrm>
            <a:off x="2532768" y="4815731"/>
            <a:ext cx="3380880" cy="650392"/>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3271" tIns="46635" rIns="93271" bIns="46635" rtlCol="0" anchor="ctr"/>
          <a:lstStyle/>
          <a:p>
            <a:pPr marL="119821" defTabSz="914303"/>
            <a:r>
              <a:rPr lang="en-US" sz="1837" b="1" dirty="0">
                <a:solidFill>
                  <a:prstClr val="white"/>
                </a:solidFill>
                <a:latin typeface="Arial"/>
              </a:rPr>
              <a:t>Engaging purchasers through information and incentives</a:t>
            </a:r>
          </a:p>
        </p:txBody>
      </p:sp>
      <p:sp>
        <p:nvSpPr>
          <p:cNvPr id="16" name="Rectangle 15"/>
          <p:cNvSpPr/>
          <p:nvPr/>
        </p:nvSpPr>
        <p:spPr>
          <a:xfrm>
            <a:off x="2531119" y="2668810"/>
            <a:ext cx="3382525" cy="650392"/>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3271" tIns="46635" rIns="93271" bIns="46635" rtlCol="0" anchor="ctr"/>
          <a:lstStyle/>
          <a:p>
            <a:pPr marL="119821" defTabSz="914303"/>
            <a:r>
              <a:rPr lang="en-US" sz="1837" b="1" dirty="0">
                <a:solidFill>
                  <a:prstClr val="white"/>
                </a:solidFill>
                <a:latin typeface="Arial"/>
              </a:rPr>
              <a:t>Reforming the way we pay for care</a:t>
            </a:r>
          </a:p>
        </p:txBody>
      </p:sp>
      <p:sp>
        <p:nvSpPr>
          <p:cNvPr id="25" name="Oval 24"/>
          <p:cNvSpPr/>
          <p:nvPr/>
        </p:nvSpPr>
        <p:spPr>
          <a:xfrm>
            <a:off x="2373980" y="2852985"/>
            <a:ext cx="282062" cy="282046"/>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3271" tIns="46635" rIns="93271" bIns="46635" rtlCol="0" anchor="ctr"/>
          <a:lstStyle/>
          <a:p>
            <a:pPr algn="ctr" defTabSz="914303"/>
            <a:r>
              <a:rPr lang="en-US" sz="1224" b="1" dirty="0">
                <a:solidFill>
                  <a:prstClr val="white"/>
                </a:solidFill>
                <a:latin typeface="Arial"/>
              </a:rPr>
              <a:t>2</a:t>
            </a:r>
          </a:p>
        </p:txBody>
      </p:sp>
      <p:sp>
        <p:nvSpPr>
          <p:cNvPr id="30" name="Right Brace 29"/>
          <p:cNvSpPr/>
          <p:nvPr/>
        </p:nvSpPr>
        <p:spPr>
          <a:xfrm>
            <a:off x="6172196" y="1589079"/>
            <a:ext cx="550707" cy="3958276"/>
          </a:xfrm>
          <a:prstGeom prst="righ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lIns="93271" tIns="46635" rIns="93271" bIns="46635" rtlCol="0" anchor="ctr"/>
          <a:lstStyle/>
          <a:p>
            <a:pPr algn="ctr" defTabSz="914303"/>
            <a:endParaRPr lang="en-US" dirty="0">
              <a:solidFill>
                <a:srgbClr val="A5A5A5"/>
              </a:solidFill>
              <a:latin typeface="Arial"/>
            </a:endParaRPr>
          </a:p>
        </p:txBody>
      </p:sp>
      <p:sp>
        <p:nvSpPr>
          <p:cNvPr id="32" name="Rounded Rectangle 31"/>
          <p:cNvSpPr/>
          <p:nvPr/>
        </p:nvSpPr>
        <p:spPr>
          <a:xfrm>
            <a:off x="6974145" y="2812136"/>
            <a:ext cx="2866705" cy="182649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3271" tIns="46635" rIns="93271" bIns="46635" rtlCol="0" anchor="ctr"/>
          <a:lstStyle/>
          <a:p>
            <a:pPr marL="0" lvl="1" algn="ctr" defTabSz="914303"/>
            <a:r>
              <a:rPr lang="en-US" sz="1837" b="1" dirty="0">
                <a:solidFill>
                  <a:srgbClr val="094975"/>
                </a:solidFill>
                <a:latin typeface="Arial"/>
              </a:rPr>
              <a:t>A more transparent, accountable health care system that ensures quality, affordable health care for Massachusetts residents</a:t>
            </a:r>
          </a:p>
        </p:txBody>
      </p:sp>
      <p:sp>
        <p:nvSpPr>
          <p:cNvPr id="27" name="Oval 26"/>
          <p:cNvSpPr/>
          <p:nvPr/>
        </p:nvSpPr>
        <p:spPr>
          <a:xfrm>
            <a:off x="2343407" y="5008815"/>
            <a:ext cx="285955" cy="282046"/>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3271" tIns="46635" rIns="93271" bIns="46635" rtlCol="0" anchor="ctr"/>
          <a:lstStyle/>
          <a:p>
            <a:pPr algn="ctr" defTabSz="914303"/>
            <a:r>
              <a:rPr lang="en-US" sz="1428" b="1" dirty="0">
                <a:solidFill>
                  <a:prstClr val="white"/>
                </a:solidFill>
                <a:latin typeface="Arial"/>
              </a:rPr>
              <a:t>4</a:t>
            </a:r>
          </a:p>
        </p:txBody>
      </p:sp>
    </p:spTree>
    <p:extLst>
      <p:ext uri="{BB962C8B-B14F-4D97-AF65-F5344CB8AC3E}">
        <p14:creationId xmlns:p14="http://schemas.microsoft.com/office/powerpoint/2010/main" val="1865236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948108" y="387653"/>
            <a:ext cx="8110058" cy="298310"/>
          </a:xfrm>
          <a:prstGeom prst="rect">
            <a:avLst/>
          </a:prstGeom>
        </p:spPr>
        <p:txBody>
          <a:bodyPr vert="horz" lIns="93281" tIns="46640" rIns="93281" bIns="46640" rtlCol="0" anchor="ctr">
            <a:normAutofit fontScale="90000"/>
          </a:bodyPr>
          <a:lstStyle/>
          <a:p>
            <a:pPr algn="l" eaLnBrk="1" hangingPunct="1"/>
            <a:r>
              <a:rPr lang="en-US" sz="1837" b="1" dirty="0">
                <a:solidFill>
                  <a:schemeClr val="accent1"/>
                </a:solidFill>
                <a:ea typeface="ＭＳ Ｐゴシック" pitchFamily="34" charset="-128"/>
              </a:rPr>
              <a:t>Health Care Cost Growth Benchmark</a:t>
            </a:r>
          </a:p>
        </p:txBody>
      </p:sp>
      <p:sp>
        <p:nvSpPr>
          <p:cNvPr id="12291" name="Rectangle 3"/>
          <p:cNvSpPr>
            <a:spLocks noGrp="1" noChangeArrowheads="1"/>
          </p:cNvSpPr>
          <p:nvPr>
            <p:ph type="body" idx="4294967295"/>
          </p:nvPr>
        </p:nvSpPr>
        <p:spPr>
          <a:xfrm>
            <a:off x="1981444" y="1371723"/>
            <a:ext cx="8241813" cy="4732058"/>
          </a:xfrm>
          <a:prstGeom prst="rect">
            <a:avLst/>
          </a:prstGeom>
        </p:spPr>
        <p:txBody>
          <a:bodyPr vert="horz" lIns="91406" tIns="45703" rIns="91406" bIns="45703" rtlCol="0">
            <a:normAutofit/>
          </a:bodyPr>
          <a:lstStyle/>
          <a:p>
            <a:pPr eaLnBrk="1" hangingPunct="1">
              <a:spcBef>
                <a:spcPct val="50000"/>
              </a:spcBef>
            </a:pPr>
            <a:r>
              <a:rPr lang="en-US" sz="1632" dirty="0">
                <a:ea typeface="ＭＳ Ｐゴシック" pitchFamily="34" charset="-128"/>
              </a:rPr>
              <a:t>Sets a target for controlling the growth of total health care expenditures across all payers (public and private), and is set to the state’s long-term economic growth rate:</a:t>
            </a:r>
          </a:p>
          <a:p>
            <a:pPr lvl="1" eaLnBrk="1" hangingPunct="1">
              <a:spcBef>
                <a:spcPct val="50000"/>
              </a:spcBef>
            </a:pPr>
            <a:r>
              <a:rPr lang="en-US" sz="1632" dirty="0">
                <a:ea typeface="ＭＳ Ｐゴシック" pitchFamily="34" charset="-128"/>
              </a:rPr>
              <a:t>Health care cost growth benchmark for 2013 - 2017 equals </a:t>
            </a:r>
            <a:r>
              <a:rPr lang="en-US" sz="1632" b="1" u="sng" dirty="0">
                <a:ea typeface="ＭＳ Ｐゴシック" pitchFamily="34" charset="-128"/>
              </a:rPr>
              <a:t>3.6%</a:t>
            </a:r>
          </a:p>
          <a:p>
            <a:pPr lvl="1" eaLnBrk="1" hangingPunct="1">
              <a:spcBef>
                <a:spcPct val="50000"/>
              </a:spcBef>
            </a:pPr>
            <a:endParaRPr lang="en-US" sz="1632" dirty="0">
              <a:ea typeface="ＭＳ Ｐゴシック" pitchFamily="34" charset="-128"/>
            </a:endParaRPr>
          </a:p>
          <a:p>
            <a:pPr eaLnBrk="1" hangingPunct="1">
              <a:spcBef>
                <a:spcPct val="50000"/>
              </a:spcBef>
            </a:pPr>
            <a:r>
              <a:rPr lang="en-US" sz="1632" dirty="0">
                <a:ea typeface="ＭＳ Ｐゴシック" pitchFamily="34" charset="-128"/>
              </a:rPr>
              <a:t>If target is not met, the Health Policy Commission can require health care entities to implement Performance Improvement Plans and submit to strict monitoring</a:t>
            </a:r>
          </a:p>
          <a:p>
            <a:pPr marL="1619" lvl="1" indent="0">
              <a:buNone/>
            </a:pPr>
            <a:endParaRPr lang="en-US" b="1" dirty="0"/>
          </a:p>
          <a:p>
            <a:pPr eaLnBrk="1" hangingPunct="1">
              <a:spcBef>
                <a:spcPct val="50000"/>
              </a:spcBef>
            </a:pPr>
            <a:endParaRPr lang="en-US" sz="1600" dirty="0">
              <a:ea typeface="ＭＳ Ｐゴシック" pitchFamily="34" charset="-128"/>
            </a:endParaRPr>
          </a:p>
        </p:txBody>
      </p:sp>
      <p:sp>
        <p:nvSpPr>
          <p:cNvPr id="3" name="Rectangle 2"/>
          <p:cNvSpPr/>
          <p:nvPr/>
        </p:nvSpPr>
        <p:spPr>
          <a:xfrm>
            <a:off x="2057638" y="1447917"/>
            <a:ext cx="228587" cy="2285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6" name="Rectangle 5"/>
          <p:cNvSpPr/>
          <p:nvPr/>
        </p:nvSpPr>
        <p:spPr>
          <a:xfrm>
            <a:off x="2057638" y="2743240"/>
            <a:ext cx="228587" cy="2285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8" name="Content Placeholder 2"/>
          <p:cNvSpPr txBox="1">
            <a:spLocks/>
          </p:cNvSpPr>
          <p:nvPr/>
        </p:nvSpPr>
        <p:spPr bwMode="auto">
          <a:xfrm>
            <a:off x="2591007" y="3581392"/>
            <a:ext cx="6857595" cy="2818860"/>
          </a:xfrm>
          <a:prstGeom prst="rect">
            <a:avLst/>
          </a:prstGeom>
          <a:solidFill>
            <a:schemeClr val="bg2">
              <a:lumMod val="20000"/>
              <a:lumOff val="80000"/>
            </a:schemeClr>
          </a:solidFill>
          <a:ln>
            <a:noFill/>
          </a:ln>
          <a:effectLs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619" lvl="1" indent="0" algn="ctr" defTabSz="895255">
              <a:buClr>
                <a:srgbClr val="A5A5A5"/>
              </a:buClr>
              <a:buNone/>
            </a:pPr>
            <a:r>
              <a:rPr lang="en-US" sz="1632" b="1" dirty="0">
                <a:solidFill>
                  <a:srgbClr val="094975"/>
                </a:solidFill>
                <a:latin typeface="Arial"/>
              </a:rPr>
              <a:t>TOTAL HEALTH CARE EXPENDITURES</a:t>
            </a:r>
          </a:p>
          <a:p>
            <a:pPr marL="1619" lvl="1" indent="0" algn="ctr" defTabSz="895255">
              <a:buClr>
                <a:srgbClr val="A5A5A5"/>
              </a:buClr>
              <a:buNone/>
            </a:pPr>
            <a:endParaRPr lang="en-US" sz="1632" b="1" dirty="0">
              <a:solidFill>
                <a:prstClr val="black"/>
              </a:solidFill>
              <a:latin typeface="Arial"/>
            </a:endParaRPr>
          </a:p>
          <a:p>
            <a:pPr marL="193655" lvl="1" indent="-192067" defTabSz="895255">
              <a:buClr>
                <a:srgbClr val="A5A5A5"/>
              </a:buClr>
            </a:pPr>
            <a:r>
              <a:rPr lang="en-US" sz="1632" b="1" dirty="0">
                <a:solidFill>
                  <a:prstClr val="black"/>
                </a:solidFill>
                <a:latin typeface="Arial"/>
              </a:rPr>
              <a:t>Definition</a:t>
            </a:r>
            <a:r>
              <a:rPr lang="en-US" sz="1632" dirty="0">
                <a:solidFill>
                  <a:prstClr val="black"/>
                </a:solidFill>
                <a:latin typeface="Arial"/>
              </a:rPr>
              <a:t>: Annual per capita sum of all health care expenditures in the Commonwealth from public and private sources</a:t>
            </a:r>
          </a:p>
          <a:p>
            <a:pPr marL="1587" lvl="1" indent="0" defTabSz="895255">
              <a:buClr>
                <a:srgbClr val="A5A5A5"/>
              </a:buClr>
              <a:buNone/>
            </a:pPr>
            <a:endParaRPr lang="en-US" sz="1632" dirty="0">
              <a:solidFill>
                <a:prstClr val="black"/>
              </a:solidFill>
              <a:latin typeface="Arial"/>
            </a:endParaRPr>
          </a:p>
          <a:p>
            <a:pPr marL="193655" lvl="1" indent="-192067" defTabSz="895255">
              <a:buClr>
                <a:srgbClr val="A5A5A5"/>
              </a:buClr>
            </a:pPr>
            <a:r>
              <a:rPr lang="en-US" sz="1632" b="1" dirty="0">
                <a:solidFill>
                  <a:prstClr val="black"/>
                </a:solidFill>
                <a:latin typeface="Arial"/>
              </a:rPr>
              <a:t>Includes:</a:t>
            </a:r>
          </a:p>
          <a:p>
            <a:pPr marL="457152" lvl="2" indent="-261910" defTabSz="895255">
              <a:buClr>
                <a:srgbClr val="A5A5A5"/>
              </a:buClr>
            </a:pPr>
            <a:r>
              <a:rPr lang="en-US" sz="1632" dirty="0">
                <a:solidFill>
                  <a:prstClr val="black"/>
                </a:solidFill>
                <a:latin typeface="Arial"/>
              </a:rPr>
              <a:t>All categories of medical expenses and all non-claims related payments to providers</a:t>
            </a:r>
          </a:p>
          <a:p>
            <a:pPr marL="457152" lvl="2" indent="-261910" defTabSz="895255">
              <a:buClr>
                <a:srgbClr val="A5A5A5"/>
              </a:buClr>
            </a:pPr>
            <a:r>
              <a:rPr lang="en-US" sz="1632" dirty="0">
                <a:solidFill>
                  <a:prstClr val="black"/>
                </a:solidFill>
                <a:latin typeface="Arial"/>
              </a:rPr>
              <a:t>All patient cost-sharing amounts, such as deductibles and copayments</a:t>
            </a:r>
          </a:p>
          <a:p>
            <a:pPr marL="457152" lvl="2" indent="-261910" defTabSz="895255">
              <a:buClr>
                <a:srgbClr val="A5A5A5"/>
              </a:buClr>
            </a:pPr>
            <a:r>
              <a:rPr lang="en-US" sz="1632" dirty="0">
                <a:solidFill>
                  <a:prstClr val="black"/>
                </a:solidFill>
                <a:latin typeface="Arial"/>
              </a:rPr>
              <a:t>Net cost of private health insurance</a:t>
            </a:r>
          </a:p>
        </p:txBody>
      </p:sp>
    </p:spTree>
    <p:extLst>
      <p:ext uri="{BB962C8B-B14F-4D97-AF65-F5344CB8AC3E}">
        <p14:creationId xmlns:p14="http://schemas.microsoft.com/office/powerpoint/2010/main" val="1661563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
            </p:custDataLst>
            <p:extLst/>
          </p:nvPr>
        </p:nvGraphicFramePr>
        <p:xfrm>
          <a:off x="1525860" y="1792"/>
          <a:ext cx="1587" cy="1587"/>
        </p:xfrm>
        <a:graphic>
          <a:graphicData uri="http://schemas.openxmlformats.org/presentationml/2006/ole">
            <mc:AlternateContent xmlns:mc="http://schemas.openxmlformats.org/markup-compatibility/2006">
              <mc:Choice xmlns:v="urn:schemas-microsoft-com:vml" Requires="v">
                <p:oleObj spid="_x0000_s204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860" y="1792"/>
                        <a:ext cx="1587" cy="1587"/>
                      </a:xfrm>
                      <a:prstGeom prst="rect">
                        <a:avLst/>
                      </a:prstGeom>
                    </p:spPr>
                  </p:pic>
                </p:oleObj>
              </mc:Fallback>
            </mc:AlternateContent>
          </a:graphicData>
        </a:graphic>
      </p:graphicFrame>
      <p:sp>
        <p:nvSpPr>
          <p:cNvPr id="2" name="Title 1"/>
          <p:cNvSpPr>
            <a:spLocks noGrp="1"/>
          </p:cNvSpPr>
          <p:nvPr>
            <p:ph type="title"/>
          </p:nvPr>
        </p:nvSpPr>
        <p:spPr>
          <a:xfrm>
            <a:off x="1905248" y="387653"/>
            <a:ext cx="8793594" cy="298310"/>
          </a:xfrm>
        </p:spPr>
        <p:txBody>
          <a:bodyPr>
            <a:noAutofit/>
          </a:bodyPr>
          <a:lstStyle/>
          <a:p>
            <a:pPr algn="l"/>
            <a:r>
              <a:rPr lang="en-US" sz="1837" b="1" dirty="0">
                <a:solidFill>
                  <a:schemeClr val="accent1"/>
                </a:solidFill>
                <a:latin typeface="Arial" panose="020B0604020202020204" pitchFamily="34" charset="0"/>
                <a:ea typeface="Arial Unicode MS" panose="020B0604020202020204" pitchFamily="34" charset="-128"/>
                <a:cs typeface="Times New Roman" pitchFamily="18" charset="0"/>
              </a:rPr>
              <a:t>What is Potential Gross State Product?</a:t>
            </a:r>
          </a:p>
        </p:txBody>
      </p:sp>
      <p:sp>
        <p:nvSpPr>
          <p:cNvPr id="8" name="Rectangle 7"/>
          <p:cNvSpPr/>
          <p:nvPr/>
        </p:nvSpPr>
        <p:spPr>
          <a:xfrm>
            <a:off x="2356364" y="2912031"/>
            <a:ext cx="7429061" cy="3336203"/>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rtlCol="0" anchor="ctr"/>
          <a:lstStyle/>
          <a:p>
            <a:pPr defTabSz="914303"/>
            <a:endParaRPr lang="en-US" sz="1600" b="1" dirty="0">
              <a:solidFill>
                <a:srgbClr val="A5A5A5"/>
              </a:solidFill>
              <a:latin typeface="Arial"/>
            </a:endParaRPr>
          </a:p>
        </p:txBody>
      </p:sp>
      <p:sp>
        <p:nvSpPr>
          <p:cNvPr id="4" name="Content Placeholder 2"/>
          <p:cNvSpPr txBox="1">
            <a:spLocks/>
          </p:cNvSpPr>
          <p:nvPr/>
        </p:nvSpPr>
        <p:spPr bwMode="auto">
          <a:xfrm>
            <a:off x="2483650" y="3429001"/>
            <a:ext cx="7212585" cy="312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93655" lvl="1" indent="-192067" defTabSz="895255">
              <a:spcAft>
                <a:spcPts val="600"/>
              </a:spcAft>
              <a:buClr>
                <a:srgbClr val="A5A5A5"/>
              </a:buClr>
            </a:pPr>
            <a:r>
              <a:rPr lang="en-US" sz="1632" dirty="0">
                <a:solidFill>
                  <a:prstClr val="black"/>
                </a:solidFill>
                <a:latin typeface="Arial"/>
              </a:rPr>
              <a:t>Section 7H 1/2 of Chapter 29 requires the Secretary of Administration and Finance and the House and Senate Ways and Means Committees to set a benchmark for potential gross state product (PGSP) growth</a:t>
            </a:r>
          </a:p>
          <a:p>
            <a:pPr marL="193655" lvl="1" indent="-192067" defTabSz="895255">
              <a:spcAft>
                <a:spcPts val="600"/>
              </a:spcAft>
              <a:buClr>
                <a:srgbClr val="A5A5A5"/>
              </a:buClr>
            </a:pPr>
            <a:r>
              <a:rPr lang="en-US" sz="1632" dirty="0">
                <a:solidFill>
                  <a:prstClr val="black"/>
                </a:solidFill>
                <a:latin typeface="Arial"/>
              </a:rPr>
              <a:t>The PGSP estimate is established as part of the state’s existing consensus tax revenue forecast process and is included in a joint resolution due by January 15th of each year</a:t>
            </a:r>
          </a:p>
          <a:p>
            <a:pPr marL="193655" lvl="1" indent="-192067" defTabSz="895255">
              <a:spcAft>
                <a:spcPts val="600"/>
              </a:spcAft>
              <a:buClr>
                <a:srgbClr val="A5A5A5"/>
              </a:buClr>
            </a:pPr>
            <a:r>
              <a:rPr lang="en-US" sz="1632" dirty="0">
                <a:solidFill>
                  <a:prstClr val="black"/>
                </a:solidFill>
                <a:latin typeface="Arial"/>
              </a:rPr>
              <a:t>The Commonwealth’s estimate of PGSP is developed with input from outside economists</a:t>
            </a:r>
          </a:p>
          <a:p>
            <a:pPr marL="193655" lvl="1" indent="-192067" defTabSz="895255">
              <a:spcAft>
                <a:spcPts val="600"/>
              </a:spcAft>
              <a:buClr>
                <a:srgbClr val="A5A5A5"/>
              </a:buClr>
            </a:pPr>
            <a:r>
              <a:rPr lang="en-US" sz="1632" dirty="0">
                <a:solidFill>
                  <a:prstClr val="black"/>
                </a:solidFill>
                <a:latin typeface="Arial"/>
              </a:rPr>
              <a:t>The PGSP estimate is used by the Health Policy Commission to establish the Commonwealth’s health care cost growth benchmark</a:t>
            </a:r>
          </a:p>
          <a:p>
            <a:pPr marL="193655" lvl="1" indent="-192067" defTabSz="895255">
              <a:spcAft>
                <a:spcPts val="600"/>
              </a:spcAft>
              <a:buClr>
                <a:srgbClr val="A5A5A5"/>
              </a:buClr>
            </a:pPr>
            <a:endParaRPr lang="en-US" dirty="0">
              <a:solidFill>
                <a:prstClr val="black"/>
              </a:solidFill>
              <a:latin typeface="Arial"/>
            </a:endParaRPr>
          </a:p>
        </p:txBody>
      </p:sp>
      <p:sp>
        <p:nvSpPr>
          <p:cNvPr id="13" name="Rectangle 12"/>
          <p:cNvSpPr/>
          <p:nvPr/>
        </p:nvSpPr>
        <p:spPr>
          <a:xfrm>
            <a:off x="2356364" y="2923928"/>
            <a:ext cx="7429061" cy="3903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rtlCol="0" anchor="ctr"/>
          <a:lstStyle/>
          <a:p>
            <a:pPr defTabSz="914303"/>
            <a:r>
              <a:rPr lang="en-US" sz="1837" b="1" dirty="0">
                <a:solidFill>
                  <a:prstClr val="white"/>
                </a:solidFill>
                <a:latin typeface="Arial"/>
              </a:rPr>
              <a:t>Process</a:t>
            </a:r>
          </a:p>
        </p:txBody>
      </p:sp>
      <p:cxnSp>
        <p:nvCxnSpPr>
          <p:cNvPr id="5" name="Straight Connector 4"/>
          <p:cNvCxnSpPr/>
          <p:nvPr/>
        </p:nvCxnSpPr>
        <p:spPr>
          <a:xfrm>
            <a:off x="4199490" y="2286067"/>
            <a:ext cx="384025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3947619" y="1219330"/>
            <a:ext cx="4305045" cy="1445404"/>
          </a:xfrm>
          <a:prstGeom prst="roundRect">
            <a:avLst/>
          </a:prstGeom>
          <a:solidFill>
            <a:schemeClr val="accent3"/>
          </a:solidFill>
          <a:ln w="25400" cap="flat" cmpd="sng" algn="ctr">
            <a:noFill/>
            <a:prstDash val="solid"/>
          </a:ln>
          <a:effectLst/>
        </p:spPr>
        <p:txBody>
          <a:bodyPr lIns="91425" tIns="45713" rIns="91425" bIns="45713" rtlCol="0" anchor="ctr"/>
          <a:lstStyle/>
          <a:p>
            <a:pPr algn="ctr" defTabSz="914303"/>
            <a:endParaRPr lang="en-US" sz="1600" b="1" dirty="0">
              <a:solidFill>
                <a:prstClr val="white"/>
              </a:solidFill>
              <a:latin typeface="Arial"/>
            </a:endParaRPr>
          </a:p>
          <a:p>
            <a:pPr algn="ctr" defTabSz="914303"/>
            <a:r>
              <a:rPr lang="en-US" sz="1837" b="1" dirty="0">
                <a:solidFill>
                  <a:prstClr val="white"/>
                </a:solidFill>
                <a:latin typeface="Arial"/>
              </a:rPr>
              <a:t>Potential Gross State Product (PGSP)</a:t>
            </a:r>
          </a:p>
          <a:p>
            <a:pPr algn="ctr" defTabSz="914303"/>
            <a:endParaRPr lang="en-US" sz="1837" b="1" dirty="0">
              <a:solidFill>
                <a:prstClr val="white"/>
              </a:solidFill>
              <a:latin typeface="Arial"/>
            </a:endParaRPr>
          </a:p>
          <a:p>
            <a:pPr algn="ctr" defTabSz="914303"/>
            <a:r>
              <a:rPr lang="en-US" sz="1837" dirty="0">
                <a:solidFill>
                  <a:prstClr val="white"/>
                </a:solidFill>
                <a:latin typeface="Arial"/>
              </a:rPr>
              <a:t>Long-run average growth rate of the Commonwealth’s economy, excluding fluctuations due to the business cycle</a:t>
            </a:r>
          </a:p>
          <a:p>
            <a:pPr defTabSz="914303"/>
            <a:endParaRPr lang="en-US" sz="1600" b="1" kern="0" dirty="0">
              <a:solidFill>
                <a:srgbClr val="FFFFFF"/>
              </a:solidFill>
              <a:latin typeface="Arial"/>
            </a:endParaRPr>
          </a:p>
        </p:txBody>
      </p:sp>
      <p:cxnSp>
        <p:nvCxnSpPr>
          <p:cNvPr id="20" name="Straight Connector 19"/>
          <p:cNvCxnSpPr/>
          <p:nvPr/>
        </p:nvCxnSpPr>
        <p:spPr>
          <a:xfrm>
            <a:off x="4199490" y="1600308"/>
            <a:ext cx="384025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2569" y="381181"/>
            <a:ext cx="8793594" cy="298310"/>
          </a:xfrm>
        </p:spPr>
        <p:txBody>
          <a:bodyPr>
            <a:normAutofit fontScale="90000"/>
          </a:bodyPr>
          <a:lstStyle/>
          <a:p>
            <a:pPr algn="l"/>
            <a:r>
              <a:rPr lang="en-US" sz="1837" b="1" dirty="0"/>
              <a:t>Implementing State </a:t>
            </a:r>
            <a:r>
              <a:rPr lang="en-US" sz="1837" dirty="0"/>
              <a:t>A</a:t>
            </a:r>
            <a:r>
              <a:rPr lang="en-US" sz="1837" b="1" dirty="0"/>
              <a:t>gencies</a:t>
            </a:r>
          </a:p>
        </p:txBody>
      </p:sp>
      <p:sp>
        <p:nvSpPr>
          <p:cNvPr id="5" name="Rounded Rectangle 4"/>
          <p:cNvSpPr/>
          <p:nvPr/>
        </p:nvSpPr>
        <p:spPr>
          <a:xfrm>
            <a:off x="2971987" y="1344191"/>
            <a:ext cx="6304856" cy="878977"/>
          </a:xfrm>
          <a:prstGeom prst="roundRect">
            <a:avLst>
              <a:gd name="adj" fmla="val 9398"/>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3271" tIns="46635" rIns="93271" bIns="46635" rtlCol="0" anchor="ctr"/>
          <a:lstStyle/>
          <a:p>
            <a:pPr marL="291459" indent="-291459" defTabSz="914303">
              <a:buFont typeface="Arial" pitchFamily="34" charset="0"/>
              <a:buChar char="•"/>
            </a:pPr>
            <a:endParaRPr lang="en-US" sz="1400" dirty="0">
              <a:solidFill>
                <a:prstClr val="white"/>
              </a:solidFill>
              <a:latin typeface="Arial"/>
            </a:endParaRPr>
          </a:p>
        </p:txBody>
      </p:sp>
      <p:sp>
        <p:nvSpPr>
          <p:cNvPr id="11" name="Content Placeholder 2"/>
          <p:cNvSpPr txBox="1">
            <a:spLocks/>
          </p:cNvSpPr>
          <p:nvPr/>
        </p:nvSpPr>
        <p:spPr bwMode="auto">
          <a:xfrm>
            <a:off x="6248391" y="2868100"/>
            <a:ext cx="3831109" cy="2895600"/>
          </a:xfrm>
          <a:prstGeom prst="rect">
            <a:avLst/>
          </a:prstGeom>
          <a:solidFill>
            <a:schemeClr val="accent6">
              <a:lumMod val="20000"/>
              <a:lumOff val="80000"/>
            </a:schemeClr>
          </a:solidFill>
          <a:ln>
            <a:noFill/>
          </a:ln>
          <a:effectLs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93655" lvl="1" indent="-192067" defTabSz="895255">
              <a:buClr>
                <a:srgbClr val="A5A5A5"/>
              </a:buClr>
            </a:pPr>
            <a:endParaRPr lang="en-US" sz="1300" dirty="0">
              <a:solidFill>
                <a:prstClr val="black"/>
              </a:solidFill>
              <a:latin typeface="Arial"/>
            </a:endParaRPr>
          </a:p>
          <a:p>
            <a:pPr marL="287307" lvl="1" indent="-192067" defTabSz="895255">
              <a:buClr>
                <a:srgbClr val="A5A5A5"/>
              </a:buClr>
            </a:pPr>
            <a:r>
              <a:rPr lang="en-US" sz="1300" b="1" dirty="0">
                <a:solidFill>
                  <a:prstClr val="black"/>
                </a:solidFill>
                <a:latin typeface="Arial"/>
              </a:rPr>
              <a:t>Policy hub</a:t>
            </a:r>
          </a:p>
          <a:p>
            <a:pPr marL="287307" lvl="1" indent="-192067" defTabSz="895255">
              <a:buClr>
                <a:srgbClr val="A5A5A5"/>
              </a:buClr>
            </a:pPr>
            <a:endParaRPr lang="en-US" sz="1300" dirty="0">
              <a:solidFill>
                <a:prstClr val="black"/>
              </a:solidFill>
              <a:latin typeface="Arial"/>
            </a:endParaRPr>
          </a:p>
          <a:p>
            <a:pPr marL="287307" lvl="1" indent="-192067" defTabSz="895255">
              <a:buClr>
                <a:srgbClr val="A5A5A5"/>
              </a:buClr>
            </a:pPr>
            <a:r>
              <a:rPr lang="en-US" sz="1300" dirty="0">
                <a:solidFill>
                  <a:prstClr val="black"/>
                </a:solidFill>
                <a:latin typeface="Arial"/>
              </a:rPr>
              <a:t>Duties include:</a:t>
            </a:r>
          </a:p>
          <a:p>
            <a:pPr marL="515883" lvl="2" indent="-192067" defTabSz="895255">
              <a:buClr>
                <a:srgbClr val="A5A5A5"/>
              </a:buClr>
            </a:pPr>
            <a:r>
              <a:rPr lang="en-US" sz="1224" dirty="0">
                <a:solidFill>
                  <a:prstClr val="black"/>
                </a:solidFill>
                <a:latin typeface="Arial"/>
              </a:rPr>
              <a:t>Sets statewide health care cost growth benchmark</a:t>
            </a:r>
          </a:p>
          <a:p>
            <a:pPr marL="515883" lvl="2" indent="-192067" defTabSz="895255">
              <a:buClr>
                <a:srgbClr val="A5A5A5"/>
              </a:buClr>
            </a:pPr>
            <a:r>
              <a:rPr lang="en-US" sz="1224" dirty="0">
                <a:solidFill>
                  <a:prstClr val="black"/>
                </a:solidFill>
                <a:latin typeface="Arial"/>
              </a:rPr>
              <a:t>Holds annual cost trend hearings and produces an annual cost trends report</a:t>
            </a:r>
          </a:p>
          <a:p>
            <a:pPr marL="515883" lvl="2" indent="-192067" defTabSz="895255">
              <a:buClr>
                <a:srgbClr val="A5A5A5"/>
              </a:buClr>
            </a:pPr>
            <a:r>
              <a:rPr lang="en-US" sz="1224" dirty="0">
                <a:solidFill>
                  <a:prstClr val="black"/>
                </a:solidFill>
                <a:latin typeface="Arial"/>
              </a:rPr>
              <a:t>Enforces performance against the benchmark</a:t>
            </a:r>
          </a:p>
          <a:p>
            <a:pPr marL="515883" lvl="2" indent="-192067" defTabSz="895255">
              <a:buClr>
                <a:srgbClr val="A5A5A5"/>
              </a:buClr>
            </a:pPr>
            <a:r>
              <a:rPr lang="en-US" sz="1224" dirty="0">
                <a:solidFill>
                  <a:prstClr val="black"/>
                </a:solidFill>
                <a:latin typeface="Arial"/>
              </a:rPr>
              <a:t>Conducts cost and market impact reviews</a:t>
            </a:r>
          </a:p>
          <a:p>
            <a:pPr marL="515883" lvl="2" indent="-192067" defTabSz="895255">
              <a:buClr>
                <a:srgbClr val="A5A5A5"/>
              </a:buClr>
            </a:pPr>
            <a:r>
              <a:rPr lang="en-US" sz="1224" dirty="0">
                <a:solidFill>
                  <a:prstClr val="black"/>
                </a:solidFill>
                <a:latin typeface="Arial"/>
              </a:rPr>
              <a:t>Certifies ACOs and PCMHs</a:t>
            </a:r>
          </a:p>
          <a:p>
            <a:pPr marL="515883" lvl="2" indent="-192067" defTabSz="895255">
              <a:buClr>
                <a:srgbClr val="A5A5A5"/>
              </a:buClr>
            </a:pPr>
            <a:r>
              <a:rPr lang="en-US" sz="1224" dirty="0">
                <a:solidFill>
                  <a:prstClr val="black"/>
                </a:solidFill>
                <a:latin typeface="Arial"/>
              </a:rPr>
              <a:t>Supports investments in community hospitals and new innovative health care models such as telemedicine</a:t>
            </a:r>
          </a:p>
          <a:p>
            <a:pPr marL="457152" lvl="2" indent="-261910" defTabSz="895255">
              <a:buClr>
                <a:srgbClr val="A5A5A5"/>
              </a:buClr>
            </a:pPr>
            <a:endParaRPr lang="en-US" sz="500" dirty="0">
              <a:solidFill>
                <a:prstClr val="black"/>
              </a:solidFill>
              <a:latin typeface="Arial"/>
            </a:endParaRPr>
          </a:p>
          <a:p>
            <a:pPr marL="457152" lvl="2" indent="-261910" defTabSz="895255">
              <a:buClr>
                <a:srgbClr val="A5A5A5"/>
              </a:buClr>
            </a:pPr>
            <a:endParaRPr lang="en-US" sz="500" dirty="0">
              <a:solidFill>
                <a:prstClr val="black"/>
              </a:solidFill>
              <a:latin typeface="Arial"/>
            </a:endParaRPr>
          </a:p>
        </p:txBody>
      </p:sp>
      <p:sp>
        <p:nvSpPr>
          <p:cNvPr id="15" name="Content Placeholder 2"/>
          <p:cNvSpPr txBox="1">
            <a:spLocks/>
          </p:cNvSpPr>
          <p:nvPr/>
        </p:nvSpPr>
        <p:spPr bwMode="auto">
          <a:xfrm>
            <a:off x="2115806" y="2868100"/>
            <a:ext cx="3829701" cy="2815990"/>
          </a:xfrm>
          <a:prstGeom prst="rect">
            <a:avLst/>
          </a:prstGeom>
          <a:solidFill>
            <a:schemeClr val="bg2">
              <a:lumMod val="20000"/>
              <a:lumOff val="80000"/>
            </a:schemeClr>
          </a:solidFill>
          <a:ln>
            <a:noFill/>
          </a:ln>
          <a:effectLs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93655" lvl="1" indent="-192067" defTabSz="895255">
              <a:buClr>
                <a:srgbClr val="A5A5A5"/>
              </a:buClr>
            </a:pPr>
            <a:endParaRPr lang="en-US" sz="1300" dirty="0">
              <a:solidFill>
                <a:prstClr val="black"/>
              </a:solidFill>
              <a:latin typeface="Arial"/>
            </a:endParaRPr>
          </a:p>
          <a:p>
            <a:pPr marL="288895" lvl="1" indent="-192067" defTabSz="895255">
              <a:buClr>
                <a:srgbClr val="A5A5A5"/>
              </a:buClr>
            </a:pPr>
            <a:r>
              <a:rPr lang="en-US" sz="1300" b="1" dirty="0">
                <a:solidFill>
                  <a:prstClr val="black"/>
                </a:solidFill>
                <a:latin typeface="Arial"/>
              </a:rPr>
              <a:t>Data hub</a:t>
            </a:r>
          </a:p>
          <a:p>
            <a:pPr marL="288895" lvl="1" indent="-192067" defTabSz="895255">
              <a:buClr>
                <a:srgbClr val="A5A5A5"/>
              </a:buClr>
              <a:buNone/>
            </a:pPr>
            <a:endParaRPr lang="en-US" sz="1300" dirty="0">
              <a:solidFill>
                <a:prstClr val="black"/>
              </a:solidFill>
              <a:latin typeface="Arial"/>
            </a:endParaRPr>
          </a:p>
          <a:p>
            <a:pPr marL="288895" lvl="1" indent="-192067" defTabSz="895255">
              <a:buClr>
                <a:srgbClr val="A5A5A5"/>
              </a:buClr>
            </a:pPr>
            <a:r>
              <a:rPr lang="en-US" sz="1300" dirty="0">
                <a:solidFill>
                  <a:prstClr val="black"/>
                </a:solidFill>
                <a:latin typeface="Arial"/>
              </a:rPr>
              <a:t>Duties include:</a:t>
            </a:r>
          </a:p>
          <a:p>
            <a:pPr marL="517471" lvl="2" indent="-192067" defTabSz="895255">
              <a:buClr>
                <a:srgbClr val="A5A5A5"/>
              </a:buClr>
            </a:pPr>
            <a:r>
              <a:rPr lang="en-US" altLang="ja-JP" sz="1224" dirty="0">
                <a:solidFill>
                  <a:prstClr val="black"/>
                </a:solidFill>
                <a:latin typeface="Arial"/>
                <a:ea typeface="ＭＳ Ｐゴシック" pitchFamily="34" charset="-128"/>
              </a:rPr>
              <a:t>Manages the All Payer Claims Database</a:t>
            </a:r>
          </a:p>
          <a:p>
            <a:pPr marL="517471" lvl="2" indent="-192067" defTabSz="895255">
              <a:buClr>
                <a:srgbClr val="A5A5A5"/>
              </a:buClr>
            </a:pPr>
            <a:r>
              <a:rPr lang="en-US" altLang="ja-JP" sz="1224" dirty="0">
                <a:solidFill>
                  <a:prstClr val="black"/>
                </a:solidFill>
                <a:latin typeface="Arial"/>
                <a:ea typeface="ＭＳ Ｐゴシック" pitchFamily="34" charset="-128"/>
              </a:rPr>
              <a:t>Collects and reports a wide variety of provider and health plan data</a:t>
            </a:r>
          </a:p>
          <a:p>
            <a:pPr marL="517471" lvl="2" indent="-192067" defTabSz="895255">
              <a:buClr>
                <a:srgbClr val="A5A5A5"/>
              </a:buClr>
            </a:pPr>
            <a:r>
              <a:rPr lang="en-US" sz="1224" dirty="0">
                <a:solidFill>
                  <a:prstClr val="black"/>
                </a:solidFill>
                <a:latin typeface="Arial"/>
              </a:rPr>
              <a:t>Examines trends in the commercial health care market, including changes in premiums and benefit levels</a:t>
            </a:r>
            <a:endParaRPr lang="en-US" altLang="ja-JP" sz="1224" dirty="0">
              <a:solidFill>
                <a:prstClr val="black"/>
              </a:solidFill>
              <a:latin typeface="Arial"/>
              <a:ea typeface="ＭＳ Ｐゴシック" pitchFamily="34" charset="-128"/>
            </a:endParaRPr>
          </a:p>
          <a:p>
            <a:pPr marL="517471" lvl="2" indent="-192067" defTabSz="895255">
              <a:buClr>
                <a:srgbClr val="A5A5A5"/>
              </a:buClr>
            </a:pPr>
            <a:r>
              <a:rPr lang="en-US" altLang="ja-JP" sz="1224" dirty="0">
                <a:solidFill>
                  <a:prstClr val="black"/>
                </a:solidFill>
                <a:latin typeface="Arial"/>
                <a:ea typeface="ＭＳ Ｐゴシック" pitchFamily="34" charset="-128"/>
              </a:rPr>
              <a:t>Charged with developing a consumer-facing cost transparency website</a:t>
            </a:r>
          </a:p>
          <a:p>
            <a:pPr marL="517471" lvl="2" indent="-192067" defTabSz="895255">
              <a:buClr>
                <a:srgbClr val="A5A5A5"/>
              </a:buClr>
            </a:pPr>
            <a:endParaRPr lang="en-US" sz="1300" dirty="0">
              <a:solidFill>
                <a:prstClr val="black"/>
              </a:solidFill>
              <a:latin typeface="Arial"/>
              <a:ea typeface="ＭＳ Ｐゴシック" pitchFamily="34" charset="-128"/>
            </a:endParaRPr>
          </a:p>
          <a:p>
            <a:pPr marL="517471" lvl="2" indent="-192067" defTabSz="895255">
              <a:buClr>
                <a:srgbClr val="A5A5A5"/>
              </a:buClr>
            </a:pPr>
            <a:endParaRPr lang="en-US" sz="1400" dirty="0">
              <a:solidFill>
                <a:prstClr val="black"/>
              </a:solidFill>
              <a:latin typeface="Arial"/>
            </a:endParaRPr>
          </a:p>
        </p:txBody>
      </p:sp>
      <p:sp>
        <p:nvSpPr>
          <p:cNvPr id="17" name="TextBox 16"/>
          <p:cNvSpPr txBox="1"/>
          <p:nvPr/>
        </p:nvSpPr>
        <p:spPr>
          <a:xfrm>
            <a:off x="2115808" y="2399726"/>
            <a:ext cx="3829700" cy="612354"/>
          </a:xfrm>
          <a:prstGeom prst="rect">
            <a:avLst/>
          </a:prstGeom>
          <a:solidFill>
            <a:schemeClr val="accent1">
              <a:lumMod val="40000"/>
              <a:lumOff val="60000"/>
            </a:schemeClr>
          </a:solidFill>
          <a:ln>
            <a:noFill/>
          </a:ln>
        </p:spPr>
        <p:txBody>
          <a:bodyPr wrap="square" lIns="0" tIns="0" rIns="0" bIns="0" rtlCol="0" anchor="b" anchorCtr="0">
            <a:spAutoFit/>
          </a:bodyPr>
          <a:lstStyle/>
          <a:p>
            <a:pPr algn="ctr" defTabSz="914303"/>
            <a:endParaRPr lang="en-US" sz="500" b="1" dirty="0">
              <a:solidFill>
                <a:prstClr val="white"/>
              </a:solidFill>
              <a:latin typeface="Arial"/>
            </a:endParaRPr>
          </a:p>
          <a:p>
            <a:pPr algn="ctr" defTabSz="914303"/>
            <a:r>
              <a:rPr lang="en-US" sz="1400" b="1" dirty="0">
                <a:solidFill>
                  <a:prstClr val="white"/>
                </a:solidFill>
                <a:latin typeface="Arial"/>
              </a:rPr>
              <a:t>Center for Health Information and Analysis (CHIA)</a:t>
            </a:r>
          </a:p>
          <a:p>
            <a:pPr algn="ctr" defTabSz="914303"/>
            <a:endParaRPr lang="en-US" sz="600" b="1" dirty="0">
              <a:solidFill>
                <a:prstClr val="white"/>
              </a:solidFill>
              <a:latin typeface="Arial"/>
            </a:endParaRPr>
          </a:p>
        </p:txBody>
      </p:sp>
      <p:sp>
        <p:nvSpPr>
          <p:cNvPr id="19" name="Title 1"/>
          <p:cNvSpPr txBox="1">
            <a:spLocks/>
          </p:cNvSpPr>
          <p:nvPr/>
        </p:nvSpPr>
        <p:spPr>
          <a:xfrm>
            <a:off x="4038722" y="1472032"/>
            <a:ext cx="7930271" cy="1499795"/>
          </a:xfrm>
          <a:prstGeom prst="rect">
            <a:avLst/>
          </a:prstGeom>
        </p:spPr>
        <p:txBody>
          <a:bodyPr lIns="93271" tIns="46635" rIns="93271" bIns="46635"/>
          <a:lstStyle>
            <a:lvl1pPr algn="l" defTabSz="895350" rtl="0" fontAlgn="base">
              <a:spcBef>
                <a:spcPct val="0"/>
              </a:spcBef>
              <a:spcAft>
                <a:spcPct val="0"/>
              </a:spcAft>
              <a:defRPr sz="1900" b="1">
                <a:solidFill>
                  <a:schemeClr val="tx2"/>
                </a:solidFill>
                <a:latin typeface="+mj-lt"/>
                <a:ea typeface="+mj-ea"/>
                <a:cs typeface="+mj-cs"/>
              </a:defRPr>
            </a:lvl1pPr>
            <a:lvl2pPr algn="l" defTabSz="895350" rtl="0" fontAlgn="base">
              <a:spcBef>
                <a:spcPct val="0"/>
              </a:spcBef>
              <a:spcAft>
                <a:spcPct val="0"/>
              </a:spcAft>
              <a:defRPr sz="1900" b="1">
                <a:solidFill>
                  <a:schemeClr val="tx2"/>
                </a:solidFill>
                <a:latin typeface="Arial" charset="0"/>
              </a:defRPr>
            </a:lvl2pPr>
            <a:lvl3pPr algn="l" defTabSz="895350" rtl="0" fontAlgn="base">
              <a:spcBef>
                <a:spcPct val="0"/>
              </a:spcBef>
              <a:spcAft>
                <a:spcPct val="0"/>
              </a:spcAft>
              <a:defRPr sz="1900" b="1">
                <a:solidFill>
                  <a:schemeClr val="tx2"/>
                </a:solidFill>
                <a:latin typeface="Arial" charset="0"/>
              </a:defRPr>
            </a:lvl3pPr>
            <a:lvl4pPr algn="l" defTabSz="895350" rtl="0" fontAlgn="base">
              <a:spcBef>
                <a:spcPct val="0"/>
              </a:spcBef>
              <a:spcAft>
                <a:spcPct val="0"/>
              </a:spcAft>
              <a:defRPr sz="1900" b="1">
                <a:solidFill>
                  <a:schemeClr val="tx2"/>
                </a:solidFill>
                <a:latin typeface="Arial" charset="0"/>
              </a:defRPr>
            </a:lvl4pPr>
            <a:lvl5pPr algn="l" defTabSz="895350" rtl="0" fontAlgn="base">
              <a:spcBef>
                <a:spcPct val="0"/>
              </a:spcBef>
              <a:spcAft>
                <a:spcPct val="0"/>
              </a:spcAft>
              <a:defRPr sz="1900" b="1">
                <a:solidFill>
                  <a:schemeClr val="tx2"/>
                </a:solidFill>
                <a:latin typeface="Arial" charset="0"/>
              </a:defRPr>
            </a:lvl5pPr>
            <a:lvl6pPr marL="457200" algn="l" defTabSz="895350" rtl="0" fontAlgn="base">
              <a:spcBef>
                <a:spcPct val="0"/>
              </a:spcBef>
              <a:spcAft>
                <a:spcPct val="0"/>
              </a:spcAft>
              <a:defRPr sz="1900" b="1">
                <a:solidFill>
                  <a:schemeClr val="tx2"/>
                </a:solidFill>
                <a:latin typeface="Arial" charset="0"/>
              </a:defRPr>
            </a:lvl6pPr>
            <a:lvl7pPr marL="914400" algn="l" defTabSz="895350" rtl="0" fontAlgn="base">
              <a:spcBef>
                <a:spcPct val="0"/>
              </a:spcBef>
              <a:spcAft>
                <a:spcPct val="0"/>
              </a:spcAft>
              <a:defRPr sz="1900" b="1">
                <a:solidFill>
                  <a:schemeClr val="tx2"/>
                </a:solidFill>
                <a:latin typeface="Arial" charset="0"/>
              </a:defRPr>
            </a:lvl7pPr>
            <a:lvl8pPr marL="1371600" algn="l" defTabSz="895350" rtl="0" fontAlgn="base">
              <a:spcBef>
                <a:spcPct val="0"/>
              </a:spcBef>
              <a:spcAft>
                <a:spcPct val="0"/>
              </a:spcAft>
              <a:defRPr sz="1900" b="1">
                <a:solidFill>
                  <a:schemeClr val="tx2"/>
                </a:solidFill>
                <a:latin typeface="Arial" charset="0"/>
              </a:defRPr>
            </a:lvl8pPr>
            <a:lvl9pPr marL="1828800" algn="l" defTabSz="895350" rtl="0" fontAlgn="base">
              <a:spcBef>
                <a:spcPct val="0"/>
              </a:spcBef>
              <a:spcAft>
                <a:spcPct val="0"/>
              </a:spcAft>
              <a:defRPr sz="1900" b="1">
                <a:solidFill>
                  <a:schemeClr val="tx2"/>
                </a:solidFill>
                <a:latin typeface="Arial" charset="0"/>
              </a:defRPr>
            </a:lvl9pPr>
          </a:lstStyle>
          <a:p>
            <a:pPr defTabSz="895255"/>
            <a:r>
              <a:rPr lang="en-US" sz="3367" kern="0" dirty="0">
                <a:solidFill>
                  <a:prstClr val="white"/>
                </a:solidFill>
                <a:latin typeface="Arial"/>
              </a:rPr>
              <a:t>CHIA</a:t>
            </a:r>
            <a:r>
              <a:rPr lang="en-US" sz="3300" kern="0" dirty="0">
                <a:solidFill>
                  <a:prstClr val="white"/>
                </a:solidFill>
                <a:latin typeface="Arial"/>
              </a:rPr>
              <a:t>                </a:t>
            </a:r>
            <a:r>
              <a:rPr lang="en-US" sz="3367" kern="0" dirty="0">
                <a:solidFill>
                  <a:prstClr val="white"/>
                </a:solidFill>
                <a:latin typeface="Arial"/>
              </a:rPr>
              <a:t>HPC</a:t>
            </a:r>
          </a:p>
        </p:txBody>
      </p:sp>
      <p:pic>
        <p:nvPicPr>
          <p:cNvPr id="20" name="Picture 19" descr="C:\Users\aboros\AppData\Local\Microsoft\Windows\Temporary Internet Files\Content.IE5\QIBB0PS9\MC9004419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46" y="1560589"/>
            <a:ext cx="1532502" cy="44617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6248391" y="2399727"/>
            <a:ext cx="3829700" cy="612354"/>
          </a:xfrm>
          <a:prstGeom prst="rect">
            <a:avLst/>
          </a:prstGeom>
          <a:solidFill>
            <a:schemeClr val="accent6"/>
          </a:solidFill>
          <a:ln>
            <a:noFill/>
          </a:ln>
        </p:spPr>
        <p:txBody>
          <a:bodyPr wrap="square" lIns="0" tIns="0" rIns="0" bIns="0" rtlCol="0" anchor="b" anchorCtr="0">
            <a:spAutoFit/>
          </a:bodyPr>
          <a:lstStyle/>
          <a:p>
            <a:pPr algn="ctr" defTabSz="914303"/>
            <a:endParaRPr lang="en-US" sz="500" b="1" dirty="0">
              <a:solidFill>
                <a:prstClr val="white"/>
              </a:solidFill>
              <a:latin typeface="Arial"/>
            </a:endParaRPr>
          </a:p>
          <a:p>
            <a:pPr algn="ctr" defTabSz="914303"/>
            <a:r>
              <a:rPr lang="en-US" sz="1400" b="1" dirty="0">
                <a:solidFill>
                  <a:prstClr val="white"/>
                </a:solidFill>
                <a:latin typeface="Arial"/>
              </a:rPr>
              <a:t>Health Policy Commission</a:t>
            </a:r>
          </a:p>
          <a:p>
            <a:pPr algn="ctr" defTabSz="914303"/>
            <a:r>
              <a:rPr lang="en-US" sz="1400" b="1" dirty="0">
                <a:solidFill>
                  <a:prstClr val="white"/>
                </a:solidFill>
                <a:latin typeface="Arial"/>
              </a:rPr>
              <a:t>(HPC)</a:t>
            </a:r>
          </a:p>
          <a:p>
            <a:pPr algn="ctr" defTabSz="914303"/>
            <a:endParaRPr lang="en-US" sz="600" b="1" dirty="0">
              <a:solidFill>
                <a:prstClr val="white"/>
              </a:solidFill>
              <a:latin typeface="Arial"/>
            </a:endParaRPr>
          </a:p>
        </p:txBody>
      </p:sp>
    </p:spTree>
    <p:extLst>
      <p:ext uri="{BB962C8B-B14F-4D97-AF65-F5344CB8AC3E}">
        <p14:creationId xmlns:p14="http://schemas.microsoft.com/office/powerpoint/2010/main" val="1599500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926458" y="1061200"/>
            <a:ext cx="2629974" cy="5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619" lvl="1" indent="0" defTabSz="895255">
              <a:buClr>
                <a:srgbClr val="002960"/>
              </a:buClr>
              <a:buNone/>
            </a:pPr>
            <a:r>
              <a:rPr lang="en-US" sz="3673" kern="0" dirty="0">
                <a:solidFill>
                  <a:srgbClr val="094975"/>
                </a:solidFill>
                <a:latin typeface="Georgia" pitchFamily="18" charset="0"/>
              </a:rPr>
              <a:t>Who we are</a:t>
            </a:r>
          </a:p>
        </p:txBody>
      </p:sp>
      <p:sp>
        <p:nvSpPr>
          <p:cNvPr id="2" name="Title 1"/>
          <p:cNvSpPr>
            <a:spLocks noGrp="1"/>
          </p:cNvSpPr>
          <p:nvPr>
            <p:ph type="ctrTitle"/>
          </p:nvPr>
        </p:nvSpPr>
        <p:spPr/>
        <p:txBody>
          <a:bodyPr/>
          <a:lstStyle/>
          <a:p>
            <a:r>
              <a:rPr lang="en-US" sz="2041" dirty="0">
                <a:solidFill>
                  <a:schemeClr val="accent1"/>
                </a:solidFill>
              </a:rPr>
              <a:t>The HPC: At a Glance</a:t>
            </a:r>
          </a:p>
        </p:txBody>
      </p:sp>
      <p:sp>
        <p:nvSpPr>
          <p:cNvPr id="12" name="Content Placeholder 2"/>
          <p:cNvSpPr txBox="1">
            <a:spLocks/>
          </p:cNvSpPr>
          <p:nvPr/>
        </p:nvSpPr>
        <p:spPr bwMode="auto">
          <a:xfrm>
            <a:off x="1926462" y="5124217"/>
            <a:ext cx="1885691" cy="5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619" lvl="1" indent="0" defTabSz="895255">
              <a:buClr>
                <a:srgbClr val="002960"/>
              </a:buClr>
              <a:buNone/>
            </a:pPr>
            <a:r>
              <a:rPr lang="en-US" sz="3673" kern="0" dirty="0">
                <a:solidFill>
                  <a:srgbClr val="094975"/>
                </a:solidFill>
                <a:latin typeface="Georgia" pitchFamily="18" charset="0"/>
              </a:rPr>
              <a:t>Vision</a:t>
            </a:r>
          </a:p>
        </p:txBody>
      </p:sp>
      <p:sp>
        <p:nvSpPr>
          <p:cNvPr id="14" name="Content Placeholder 2"/>
          <p:cNvSpPr txBox="1">
            <a:spLocks/>
          </p:cNvSpPr>
          <p:nvPr/>
        </p:nvSpPr>
        <p:spPr bwMode="auto">
          <a:xfrm>
            <a:off x="1969841" y="3453345"/>
            <a:ext cx="1885691" cy="5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619" lvl="1" indent="0" defTabSz="895255">
              <a:buClr>
                <a:srgbClr val="002960"/>
              </a:buClr>
              <a:buNone/>
            </a:pPr>
            <a:r>
              <a:rPr lang="en-US" sz="3673" kern="0" dirty="0">
                <a:solidFill>
                  <a:srgbClr val="094975"/>
                </a:solidFill>
                <a:latin typeface="Georgia" pitchFamily="18" charset="0"/>
              </a:rPr>
              <a:t>Mission</a:t>
            </a:r>
          </a:p>
        </p:txBody>
      </p:sp>
      <p:sp>
        <p:nvSpPr>
          <p:cNvPr id="15" name="Content Placeholder 2"/>
          <p:cNvSpPr txBox="1">
            <a:spLocks/>
          </p:cNvSpPr>
          <p:nvPr/>
        </p:nvSpPr>
        <p:spPr bwMode="auto">
          <a:xfrm>
            <a:off x="2531723" y="3795715"/>
            <a:ext cx="7374052" cy="1783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defTabSz="895255">
              <a:buClr>
                <a:srgbClr val="A5A5A5"/>
              </a:buClr>
            </a:pPr>
            <a:endParaRPr lang="en-US" sz="1632" dirty="0">
              <a:solidFill>
                <a:prstClr val="black"/>
              </a:solidFill>
              <a:latin typeface="Arial"/>
            </a:endParaRPr>
          </a:p>
          <a:p>
            <a:pPr defTabSz="895255">
              <a:buClr>
                <a:srgbClr val="A5A5A5"/>
              </a:buClr>
            </a:pPr>
            <a:r>
              <a:rPr lang="en-US" sz="1632" dirty="0">
                <a:solidFill>
                  <a:prstClr val="black"/>
                </a:solidFill>
                <a:latin typeface="Arial"/>
              </a:rPr>
              <a:t>The HPC's mission is to advance a more transparent, accountable, and innovative health care system through its independent policy leadership and investment programs. The HPC’s goal is better health and better care at a lower cost across the Commonwealth.</a:t>
            </a:r>
          </a:p>
          <a:p>
            <a:pPr defTabSz="895255">
              <a:buClr>
                <a:srgbClr val="A5A5A5"/>
              </a:buClr>
            </a:pPr>
            <a:r>
              <a:rPr lang="en-US" dirty="0">
                <a:solidFill>
                  <a:prstClr val="black"/>
                </a:solidFill>
                <a:latin typeface="Arial"/>
              </a:rPr>
              <a:t/>
            </a:r>
            <a:br>
              <a:rPr lang="en-US" dirty="0">
                <a:solidFill>
                  <a:prstClr val="black"/>
                </a:solidFill>
                <a:latin typeface="Arial"/>
              </a:rPr>
            </a:br>
            <a:endParaRPr lang="en-US" kern="0" dirty="0">
              <a:solidFill>
                <a:srgbClr val="000000"/>
              </a:solidFill>
              <a:latin typeface="Arial"/>
              <a:cs typeface="Times New Roman" pitchFamily="18" charset="0"/>
            </a:endParaRPr>
          </a:p>
        </p:txBody>
      </p:sp>
      <p:sp>
        <p:nvSpPr>
          <p:cNvPr id="16" name="Content Placeholder 2"/>
          <p:cNvSpPr txBox="1">
            <a:spLocks/>
          </p:cNvSpPr>
          <p:nvPr/>
        </p:nvSpPr>
        <p:spPr bwMode="auto">
          <a:xfrm>
            <a:off x="2488343" y="5702507"/>
            <a:ext cx="7374052" cy="502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marL="1619" lvl="1" indent="0" defTabSz="895255">
              <a:buClr>
                <a:srgbClr val="002960"/>
              </a:buClr>
              <a:buNone/>
            </a:pPr>
            <a:r>
              <a:rPr lang="en-US" sz="1632" kern="0" dirty="0">
                <a:solidFill>
                  <a:srgbClr val="000000"/>
                </a:solidFill>
                <a:latin typeface="Arial"/>
                <a:cs typeface="Times New Roman" pitchFamily="18" charset="0"/>
              </a:rPr>
              <a:t>Our vision is a transparent, accountable health care system that ensures quality, affordable, and accessible health care for the Commonwealth’s residents.</a:t>
            </a:r>
          </a:p>
        </p:txBody>
      </p:sp>
      <p:sp>
        <p:nvSpPr>
          <p:cNvPr id="11" name="Content Placeholder 2"/>
          <p:cNvSpPr txBox="1">
            <a:spLocks/>
          </p:cNvSpPr>
          <p:nvPr/>
        </p:nvSpPr>
        <p:spPr bwMode="auto">
          <a:xfrm>
            <a:off x="2488343" y="1652462"/>
            <a:ext cx="7374052" cy="1793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5350" rtl="0" fontAlgn="base">
              <a:spcBef>
                <a:spcPct val="0"/>
              </a:spcBef>
              <a:spcAft>
                <a:spcPct val="0"/>
              </a:spcAft>
              <a:buClr>
                <a:schemeClr val="tx2"/>
              </a:buClr>
              <a:defRPr sz="1600">
                <a:solidFill>
                  <a:schemeClr val="tx1"/>
                </a:solidFill>
                <a:latin typeface="+mn-lt"/>
                <a:ea typeface="+mn-ea"/>
                <a:cs typeface="+mn-cs"/>
              </a:defRPr>
            </a:lvl1pPr>
            <a:lvl2pPr marL="193675" indent="-192088" algn="l" defTabSz="895350" rtl="0" fontAlgn="base">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fontAlgn="base">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5pPr>
            <a:lvl6pPr marL="12033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6pPr>
            <a:lvl7pPr marL="16605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7pPr>
            <a:lvl8pPr marL="21177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8pPr>
            <a:lvl9pPr marL="2574925" indent="-130175" algn="l" defTabSz="895350" rtl="0" fontAlgn="base">
              <a:spcBef>
                <a:spcPct val="0"/>
              </a:spcBef>
              <a:spcAft>
                <a:spcPct val="0"/>
              </a:spcAft>
              <a:buClr>
                <a:schemeClr val="tx2"/>
              </a:buClr>
              <a:buSzPct val="89000"/>
              <a:buFont typeface="Arial" charset="0"/>
              <a:buChar char="-"/>
              <a:defRPr sz="1600">
                <a:solidFill>
                  <a:schemeClr val="tx1"/>
                </a:solidFill>
                <a:latin typeface="+mn-lt"/>
              </a:defRPr>
            </a:lvl9pPr>
          </a:lstStyle>
          <a:p>
            <a:pPr defTabSz="895255">
              <a:buClr>
                <a:srgbClr val="A5A5A5"/>
              </a:buClr>
            </a:pPr>
            <a:r>
              <a:rPr lang="en-US" sz="1632" dirty="0">
                <a:solidFill>
                  <a:prstClr val="black"/>
                </a:solidFill>
                <a:latin typeface="Arial"/>
              </a:rPr>
              <a:t>The Massachusetts Health Policy Commission (HPC) is an independent state agency that develops policy to reduce health care cost growth and improve the quality of patient care. The HPC’s main responsibilities include monitoring the performance of the health care system; analyzing the impact of health care market transactions on cost, quality, and access; setting the health care cost growth benchmark; and investing in community health care delivery and innovations.</a:t>
            </a:r>
            <a:endParaRPr lang="en-US" sz="1632" kern="0" dirty="0">
              <a:solidFill>
                <a:srgbClr val="000000"/>
              </a:solidFill>
              <a:latin typeface="Arial"/>
              <a:cs typeface="Times New Roman" pitchFamily="18" charset="0"/>
            </a:endParaRPr>
          </a:p>
        </p:txBody>
      </p:sp>
    </p:spTree>
    <p:extLst>
      <p:ext uri="{BB962C8B-B14F-4D97-AF65-F5344CB8AC3E}">
        <p14:creationId xmlns:p14="http://schemas.microsoft.com/office/powerpoint/2010/main" val="1123888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25860" y="1794"/>
          <a:ext cx="1587" cy="1587"/>
        </p:xfrm>
        <a:graphic>
          <a:graphicData uri="http://schemas.openxmlformats.org/presentationml/2006/ole">
            <mc:AlternateContent xmlns:mc="http://schemas.openxmlformats.org/markup-compatibility/2006">
              <mc:Choice xmlns:v="urn:schemas-microsoft-com:vml" Requires="v">
                <p:oleObj spid="_x0000_s4097"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25860" y="1794"/>
                        <a:ext cx="1587" cy="1587"/>
                      </a:xfrm>
                      <a:prstGeom prst="rect">
                        <a:avLst/>
                      </a:prstGeom>
                    </p:spPr>
                  </p:pic>
                </p:oleObj>
              </mc:Fallback>
            </mc:AlternateContent>
          </a:graphicData>
        </a:graphic>
      </p:graphicFrame>
      <p:sp>
        <p:nvSpPr>
          <p:cNvPr id="15" name="Rectangle 14"/>
          <p:cNvSpPr/>
          <p:nvPr/>
        </p:nvSpPr>
        <p:spPr>
          <a:xfrm>
            <a:off x="4928676" y="1740768"/>
            <a:ext cx="2293312" cy="2121661"/>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32" indent="-171432" defTabSz="914303">
              <a:buFont typeface="Arial" panose="020B0604020202020204" pitchFamily="34" charset="0"/>
              <a:buChar char="•"/>
            </a:pPr>
            <a:r>
              <a:rPr lang="en-US" sz="1224" dirty="0">
                <a:solidFill>
                  <a:prstClr val="black"/>
                </a:solidFill>
                <a:latin typeface="Arial"/>
              </a:rPr>
              <a:t>Expertise as a Health Economist  </a:t>
            </a:r>
          </a:p>
          <a:p>
            <a:pPr marL="171432" indent="-171432" defTabSz="914303">
              <a:buFont typeface="Arial" panose="020B0604020202020204" pitchFamily="34" charset="0"/>
              <a:buChar char="•"/>
            </a:pPr>
            <a:r>
              <a:rPr lang="en-US" sz="1224" dirty="0">
                <a:solidFill>
                  <a:prstClr val="black"/>
                </a:solidFill>
                <a:latin typeface="Arial"/>
              </a:rPr>
              <a:t>Expertise in Behavioral Health</a:t>
            </a:r>
          </a:p>
          <a:p>
            <a:pPr marL="171432" indent="-171432" defTabSz="914303">
              <a:buFont typeface="Arial" panose="020B0604020202020204" pitchFamily="34" charset="0"/>
              <a:buChar char="•"/>
            </a:pPr>
            <a:r>
              <a:rPr lang="en-US" sz="1224" dirty="0">
                <a:solidFill>
                  <a:prstClr val="black"/>
                </a:solidFill>
                <a:latin typeface="Arial"/>
              </a:rPr>
              <a:t>Expertise in Health Care Consumer Advocacy</a:t>
            </a:r>
          </a:p>
        </p:txBody>
      </p:sp>
      <p:sp>
        <p:nvSpPr>
          <p:cNvPr id="20" name="Rectangle 19"/>
          <p:cNvSpPr/>
          <p:nvPr/>
        </p:nvSpPr>
        <p:spPr>
          <a:xfrm>
            <a:off x="7924691" y="1740768"/>
            <a:ext cx="2293312" cy="2121661"/>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32" indent="-171432" defTabSz="914303">
              <a:buFont typeface="Arial" panose="020B0604020202020204" pitchFamily="34" charset="0"/>
              <a:buChar char="•"/>
            </a:pPr>
            <a:r>
              <a:rPr lang="en-US" sz="1224" dirty="0">
                <a:solidFill>
                  <a:prstClr val="black"/>
                </a:solidFill>
                <a:latin typeface="Arial"/>
              </a:rPr>
              <a:t>Expertise in Innovative Medicine </a:t>
            </a:r>
          </a:p>
          <a:p>
            <a:pPr marL="171432" indent="-171432" defTabSz="914303">
              <a:buFont typeface="Arial" panose="020B0604020202020204" pitchFamily="34" charset="0"/>
              <a:buChar char="•"/>
            </a:pPr>
            <a:r>
              <a:rPr lang="en-US" sz="1224" dirty="0">
                <a:solidFill>
                  <a:prstClr val="black"/>
                </a:solidFill>
                <a:latin typeface="Arial"/>
              </a:rPr>
              <a:t>Expertise in Representing the Health Care Workforce</a:t>
            </a:r>
          </a:p>
          <a:p>
            <a:pPr marL="171432" indent="-171432" defTabSz="914303">
              <a:buFont typeface="Arial" panose="020B0604020202020204" pitchFamily="34" charset="0"/>
              <a:buChar char="•"/>
            </a:pPr>
            <a:r>
              <a:rPr lang="en-US" sz="1224" dirty="0">
                <a:solidFill>
                  <a:prstClr val="black"/>
                </a:solidFill>
                <a:latin typeface="Arial"/>
              </a:rPr>
              <a:t>Expertise as a Purchaser of Health Insurance </a:t>
            </a:r>
          </a:p>
        </p:txBody>
      </p:sp>
      <p:sp>
        <p:nvSpPr>
          <p:cNvPr id="3" name="Rectangle 2"/>
          <p:cNvSpPr/>
          <p:nvPr/>
        </p:nvSpPr>
        <p:spPr>
          <a:xfrm>
            <a:off x="1970648" y="1740768"/>
            <a:ext cx="2293312" cy="2121661"/>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171432" indent="-171432" defTabSz="914303">
              <a:buFont typeface="Arial" panose="020B0604020202020204" pitchFamily="34" charset="0"/>
              <a:buChar char="•"/>
            </a:pPr>
            <a:r>
              <a:rPr lang="en-US" sz="1224" dirty="0">
                <a:solidFill>
                  <a:prstClr val="black"/>
                </a:solidFill>
                <a:latin typeface="Arial"/>
              </a:rPr>
              <a:t>Chair with Expertise in Health Care Delivery</a:t>
            </a:r>
          </a:p>
          <a:p>
            <a:pPr marL="171432" indent="-171432" defTabSz="914303">
              <a:buFont typeface="Arial" panose="020B0604020202020204" pitchFamily="34" charset="0"/>
              <a:buChar char="•"/>
            </a:pPr>
            <a:r>
              <a:rPr lang="en-US" sz="1224" dirty="0">
                <a:solidFill>
                  <a:prstClr val="black"/>
                </a:solidFill>
                <a:latin typeface="Arial"/>
              </a:rPr>
              <a:t>Expertise as a Primary Care Physician</a:t>
            </a:r>
          </a:p>
          <a:p>
            <a:pPr marL="171432" indent="-171432" defTabSz="914303">
              <a:buFont typeface="Arial" panose="020B0604020202020204" pitchFamily="34" charset="0"/>
              <a:buChar char="•"/>
            </a:pPr>
            <a:r>
              <a:rPr lang="en-US" sz="1224" dirty="0">
                <a:solidFill>
                  <a:prstClr val="black"/>
                </a:solidFill>
                <a:latin typeface="Arial"/>
              </a:rPr>
              <a:t>Expertise in Health Plan Administration and Finance</a:t>
            </a:r>
          </a:p>
          <a:p>
            <a:pPr marL="171432" indent="-171432" defTabSz="914303">
              <a:buFont typeface="Arial" panose="020B0604020202020204" pitchFamily="34" charset="0"/>
              <a:buChar char="•"/>
            </a:pPr>
            <a:r>
              <a:rPr lang="en-US" sz="1224" dirty="0">
                <a:solidFill>
                  <a:prstClr val="black"/>
                </a:solidFill>
                <a:latin typeface="Arial"/>
              </a:rPr>
              <a:t>Secretary of Administration and Finance</a:t>
            </a:r>
          </a:p>
          <a:p>
            <a:pPr marL="171432" indent="-171432" defTabSz="914303">
              <a:buFont typeface="Arial" panose="020B0604020202020204" pitchFamily="34" charset="0"/>
              <a:buChar char="•"/>
            </a:pPr>
            <a:r>
              <a:rPr lang="en-US" sz="1224" dirty="0">
                <a:solidFill>
                  <a:prstClr val="black"/>
                </a:solidFill>
                <a:latin typeface="Arial"/>
              </a:rPr>
              <a:t>Secretary of Health and Human Services </a:t>
            </a:r>
          </a:p>
        </p:txBody>
      </p:sp>
      <p:sp>
        <p:nvSpPr>
          <p:cNvPr id="13" name="Rounded Rectangle 12"/>
          <p:cNvSpPr/>
          <p:nvPr/>
        </p:nvSpPr>
        <p:spPr>
          <a:xfrm>
            <a:off x="1973997" y="1278125"/>
            <a:ext cx="2293312" cy="69307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defTabSz="914303"/>
            <a:r>
              <a:rPr lang="en-US" sz="1428" b="1" dirty="0">
                <a:solidFill>
                  <a:prstClr val="white"/>
                </a:solidFill>
                <a:latin typeface="Arial"/>
              </a:rPr>
              <a:t>Governor</a:t>
            </a:r>
            <a:endParaRPr lang="en-US" sz="1428" dirty="0">
              <a:solidFill>
                <a:prstClr val="white"/>
              </a:solidFill>
              <a:latin typeface="Arial"/>
            </a:endParaRPr>
          </a:p>
        </p:txBody>
      </p:sp>
      <p:sp>
        <p:nvSpPr>
          <p:cNvPr id="14" name="Rounded Rectangle 13"/>
          <p:cNvSpPr/>
          <p:nvPr/>
        </p:nvSpPr>
        <p:spPr>
          <a:xfrm>
            <a:off x="4920727" y="1278125"/>
            <a:ext cx="2293312" cy="69307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defTabSz="914303"/>
            <a:r>
              <a:rPr lang="en-US" sz="1428" b="1" dirty="0">
                <a:solidFill>
                  <a:prstClr val="white"/>
                </a:solidFill>
                <a:latin typeface="Arial"/>
              </a:rPr>
              <a:t>Attorney General</a:t>
            </a:r>
            <a:endParaRPr lang="en-US" sz="1428" dirty="0">
              <a:solidFill>
                <a:prstClr val="white"/>
              </a:solidFill>
              <a:latin typeface="Arial"/>
            </a:endParaRPr>
          </a:p>
        </p:txBody>
      </p:sp>
      <p:sp>
        <p:nvSpPr>
          <p:cNvPr id="16" name="Rounded Rectangle 15"/>
          <p:cNvSpPr/>
          <p:nvPr/>
        </p:nvSpPr>
        <p:spPr>
          <a:xfrm>
            <a:off x="7924692" y="1278125"/>
            <a:ext cx="2293312" cy="693073"/>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defTabSz="914303"/>
            <a:r>
              <a:rPr lang="en-US" sz="1428" b="1" dirty="0">
                <a:solidFill>
                  <a:prstClr val="white"/>
                </a:solidFill>
                <a:latin typeface="Arial"/>
              </a:rPr>
              <a:t>State Auditor</a:t>
            </a:r>
            <a:endParaRPr lang="en-US" sz="1428" dirty="0">
              <a:solidFill>
                <a:prstClr val="white"/>
              </a:solidFill>
              <a:latin typeface="Arial"/>
            </a:endParaRPr>
          </a:p>
        </p:txBody>
      </p:sp>
      <p:sp>
        <p:nvSpPr>
          <p:cNvPr id="17" name="Right Brace 16"/>
          <p:cNvSpPr/>
          <p:nvPr/>
        </p:nvSpPr>
        <p:spPr>
          <a:xfrm rot="5400000">
            <a:off x="5917865" y="1358725"/>
            <a:ext cx="274610" cy="5389848"/>
          </a:xfrm>
          <a:prstGeom prst="righ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303"/>
            <a:endParaRPr lang="en-US" dirty="0">
              <a:solidFill>
                <a:srgbClr val="A5A5A5"/>
              </a:solidFill>
              <a:latin typeface="Arial"/>
            </a:endParaRPr>
          </a:p>
        </p:txBody>
      </p:sp>
      <p:sp>
        <p:nvSpPr>
          <p:cNvPr id="18" name="Rounded Rectangle 17"/>
          <p:cNvSpPr/>
          <p:nvPr/>
        </p:nvSpPr>
        <p:spPr>
          <a:xfrm>
            <a:off x="3955565" y="4279083"/>
            <a:ext cx="4189433" cy="63046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r>
              <a:rPr lang="en-US" sz="1326" b="1" dirty="0">
                <a:solidFill>
                  <a:prstClr val="white"/>
                </a:solidFill>
                <a:latin typeface="Arial"/>
              </a:rPr>
              <a:t>Health Policy Commission Board</a:t>
            </a:r>
          </a:p>
          <a:p>
            <a:pPr algn="ctr" defTabSz="914303"/>
            <a:r>
              <a:rPr lang="en-US" sz="1326" b="1" i="1" dirty="0">
                <a:solidFill>
                  <a:prstClr val="white"/>
                </a:solidFill>
                <a:latin typeface="Arial"/>
              </a:rPr>
              <a:t>Dr. Stuart Altman, Chair</a:t>
            </a:r>
          </a:p>
        </p:txBody>
      </p:sp>
      <p:sp>
        <p:nvSpPr>
          <p:cNvPr id="19" name="Isosceles Triangle 18"/>
          <p:cNvSpPr/>
          <p:nvPr/>
        </p:nvSpPr>
        <p:spPr>
          <a:xfrm rot="10800000">
            <a:off x="4863260" y="4981742"/>
            <a:ext cx="2374043" cy="539712"/>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21" name="Rounded Rectangle 20"/>
          <p:cNvSpPr/>
          <p:nvPr/>
        </p:nvSpPr>
        <p:spPr>
          <a:xfrm>
            <a:off x="4917090" y="5617770"/>
            <a:ext cx="2266380" cy="630464"/>
          </a:xfrm>
          <a:prstGeom prst="round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r>
              <a:rPr lang="en-US" sz="1326" b="1" dirty="0">
                <a:solidFill>
                  <a:prstClr val="black"/>
                </a:solidFill>
                <a:latin typeface="Arial"/>
              </a:rPr>
              <a:t>Executive Director</a:t>
            </a:r>
          </a:p>
          <a:p>
            <a:pPr algn="ctr" defTabSz="914303"/>
            <a:r>
              <a:rPr lang="en-US" sz="1326" b="1" dirty="0">
                <a:solidFill>
                  <a:prstClr val="black"/>
                </a:solidFill>
                <a:latin typeface="Arial"/>
              </a:rPr>
              <a:t>David Seltz</a:t>
            </a:r>
          </a:p>
        </p:txBody>
      </p:sp>
      <p:sp>
        <p:nvSpPr>
          <p:cNvPr id="2" name="Title 1"/>
          <p:cNvSpPr>
            <a:spLocks noGrp="1"/>
          </p:cNvSpPr>
          <p:nvPr>
            <p:ph type="ctrTitle"/>
          </p:nvPr>
        </p:nvSpPr>
        <p:spPr/>
        <p:txBody>
          <a:bodyPr/>
          <a:lstStyle/>
          <a:p>
            <a:r>
              <a:rPr lang="en-US" sz="1837" dirty="0">
                <a:solidFill>
                  <a:schemeClr val="accent1"/>
                </a:solidFill>
              </a:rPr>
              <a:t>The HPC: Governance Structure</a:t>
            </a:r>
          </a:p>
        </p:txBody>
      </p:sp>
    </p:spTree>
    <p:extLst>
      <p:ext uri="{BB962C8B-B14F-4D97-AF65-F5344CB8AC3E}">
        <p14:creationId xmlns:p14="http://schemas.microsoft.com/office/powerpoint/2010/main" val="21974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
            </p:custDataLst>
            <p:extLst/>
          </p:nvPr>
        </p:nvGraphicFramePr>
        <p:xfrm>
          <a:off x="1525859" y="1791"/>
          <a:ext cx="1587" cy="1587"/>
        </p:xfrm>
        <a:graphic>
          <a:graphicData uri="http://schemas.openxmlformats.org/presentationml/2006/ole">
            <mc:AlternateContent xmlns:mc="http://schemas.openxmlformats.org/markup-compatibility/2006">
              <mc:Choice xmlns:v="urn:schemas-microsoft-com:vml" Requires="v">
                <p:oleObj spid="_x0000_s5121"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25859" y="1791"/>
                        <a:ext cx="1587" cy="1587"/>
                      </a:xfrm>
                      <a:prstGeom prst="rect">
                        <a:avLst/>
                      </a:prstGeom>
                    </p:spPr>
                  </p:pic>
                </p:oleObj>
              </mc:Fallback>
            </mc:AlternateContent>
          </a:graphicData>
        </a:graphic>
      </p:graphicFrame>
      <p:sp>
        <p:nvSpPr>
          <p:cNvPr id="3" name="Title 2"/>
          <p:cNvSpPr>
            <a:spLocks noGrp="1"/>
          </p:cNvSpPr>
          <p:nvPr>
            <p:ph type="ctrTitle"/>
          </p:nvPr>
        </p:nvSpPr>
        <p:spPr/>
        <p:txBody>
          <a:bodyPr/>
          <a:lstStyle/>
          <a:p>
            <a:r>
              <a:rPr lang="en-US" sz="1837" dirty="0"/>
              <a:t>The HPC employs four core strategies to advance its mission </a:t>
            </a:r>
          </a:p>
        </p:txBody>
      </p:sp>
      <p:sp>
        <p:nvSpPr>
          <p:cNvPr id="4" name="Rectangle 3"/>
          <p:cNvSpPr/>
          <p:nvPr/>
        </p:nvSpPr>
        <p:spPr>
          <a:xfrm>
            <a:off x="2057639" y="1219331"/>
            <a:ext cx="3962166" cy="220967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303"/>
            <a:r>
              <a:rPr lang="en-US" sz="2400" dirty="0">
                <a:solidFill>
                  <a:prstClr val="white"/>
                </a:solidFill>
                <a:latin typeface="Century Gothic" panose="020B0502020202020204" pitchFamily="34" charset="0"/>
              </a:rPr>
              <a:t>RESEARCH AND REPORT</a:t>
            </a:r>
          </a:p>
          <a:p>
            <a:pPr algn="ctr" defTabSz="914303"/>
            <a:r>
              <a:rPr lang="en-US" sz="1600" dirty="0">
                <a:solidFill>
                  <a:prstClr val="white"/>
                </a:solidFill>
                <a:latin typeface="Century Gothic" panose="020B0502020202020204" pitchFamily="34" charset="0"/>
              </a:rPr>
              <a:t>INVESTIGATE, ANALYZE, AND REPORT TRENDS AND INSIGHTS</a:t>
            </a:r>
          </a:p>
          <a:p>
            <a:pPr algn="ctr" defTabSz="914303"/>
            <a:endParaRPr lang="en-US" sz="2400" dirty="0">
              <a:solidFill>
                <a:prstClr val="white"/>
              </a:solidFill>
              <a:latin typeface="Century Gothic" panose="020B0502020202020204" pitchFamily="34" charset="0"/>
            </a:endParaRPr>
          </a:p>
        </p:txBody>
      </p:sp>
      <p:sp>
        <p:nvSpPr>
          <p:cNvPr id="5" name="Rectangle 4"/>
          <p:cNvSpPr/>
          <p:nvPr/>
        </p:nvSpPr>
        <p:spPr>
          <a:xfrm>
            <a:off x="2057639" y="3657587"/>
            <a:ext cx="3962166" cy="220967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303"/>
            <a:r>
              <a:rPr lang="en-US" sz="2400" dirty="0">
                <a:solidFill>
                  <a:prstClr val="black"/>
                </a:solidFill>
                <a:latin typeface="Century Gothic" panose="020B0502020202020204" pitchFamily="34" charset="0"/>
              </a:rPr>
              <a:t>WATCHDOG</a:t>
            </a:r>
          </a:p>
          <a:p>
            <a:pPr algn="ctr" defTabSz="914303"/>
            <a:r>
              <a:rPr lang="en-US" sz="1600" dirty="0">
                <a:solidFill>
                  <a:prstClr val="black"/>
                </a:solidFill>
                <a:latin typeface="Century Gothic" panose="020B0502020202020204" pitchFamily="34" charset="0"/>
              </a:rPr>
              <a:t>MONITOR AND INTERVENE WHEN NECESSARY TO ASSURE MARKET PERFORMANCE </a:t>
            </a:r>
          </a:p>
          <a:p>
            <a:pPr algn="ctr" defTabSz="914303"/>
            <a:endParaRPr lang="en-US" sz="2400" dirty="0">
              <a:solidFill>
                <a:prstClr val="black"/>
              </a:solidFill>
              <a:latin typeface="Century Gothic" panose="020B0502020202020204" pitchFamily="34" charset="0"/>
            </a:endParaRPr>
          </a:p>
        </p:txBody>
      </p:sp>
      <p:sp>
        <p:nvSpPr>
          <p:cNvPr id="6" name="Rectangle 5"/>
          <p:cNvSpPr/>
          <p:nvPr/>
        </p:nvSpPr>
        <p:spPr>
          <a:xfrm>
            <a:off x="6204039" y="1219331"/>
            <a:ext cx="3962166" cy="220967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303"/>
            <a:r>
              <a:rPr lang="en-US" sz="2400" dirty="0">
                <a:solidFill>
                  <a:prstClr val="black"/>
                </a:solidFill>
                <a:latin typeface="Century Gothic" panose="020B0502020202020204" pitchFamily="34" charset="0"/>
              </a:rPr>
              <a:t>CONVENE</a:t>
            </a:r>
          </a:p>
          <a:p>
            <a:pPr algn="ctr" defTabSz="914303"/>
            <a:r>
              <a:rPr lang="en-US" sz="1600" dirty="0">
                <a:solidFill>
                  <a:prstClr val="black"/>
                </a:solidFill>
                <a:latin typeface="Century Gothic" panose="020B0502020202020204" pitchFamily="34" charset="0"/>
              </a:rPr>
              <a:t>BRING TOGETHER STAKEHOLDER COMMUNITY TO INFLUENCE THEIR ACTIONS ON A TOPIC OR PROBLEM</a:t>
            </a:r>
          </a:p>
          <a:p>
            <a:pPr algn="ctr" defTabSz="914303"/>
            <a:endParaRPr lang="en-US" sz="2400" dirty="0">
              <a:solidFill>
                <a:prstClr val="black"/>
              </a:solidFill>
              <a:latin typeface="Century Gothic" panose="020B0502020202020204" pitchFamily="34" charset="0"/>
            </a:endParaRPr>
          </a:p>
        </p:txBody>
      </p:sp>
      <p:sp>
        <p:nvSpPr>
          <p:cNvPr id="7" name="Rectangle 6"/>
          <p:cNvSpPr/>
          <p:nvPr/>
        </p:nvSpPr>
        <p:spPr>
          <a:xfrm>
            <a:off x="6204039" y="3657587"/>
            <a:ext cx="3962166" cy="22096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303"/>
            <a:r>
              <a:rPr lang="en-US" sz="2400" dirty="0">
                <a:solidFill>
                  <a:prstClr val="white"/>
                </a:solidFill>
                <a:latin typeface="Century Gothic" panose="020B0502020202020204" pitchFamily="34" charset="0"/>
              </a:rPr>
              <a:t>PARTNER</a:t>
            </a:r>
          </a:p>
          <a:p>
            <a:pPr algn="ctr" defTabSz="914303"/>
            <a:r>
              <a:rPr lang="en-US" sz="1600" dirty="0">
                <a:solidFill>
                  <a:prstClr val="white"/>
                </a:solidFill>
                <a:latin typeface="Century Gothic" panose="020B0502020202020204" pitchFamily="34" charset="0"/>
              </a:rPr>
              <a:t>ENGAGE WITH INDIVIDUALS, GROUPS,  AND ORGANIZATIONS TO ACHIEVE MUTUAL GOALS</a:t>
            </a:r>
          </a:p>
          <a:p>
            <a:pPr algn="ctr" defTabSz="914303"/>
            <a:endParaRPr lang="en-US" dirty="0">
              <a:solidFill>
                <a:prstClr val="white"/>
              </a:solidFill>
              <a:latin typeface="Century Gothic" panose="020B0502020202020204" pitchFamily="34" charset="0"/>
            </a:endParaRPr>
          </a:p>
        </p:txBody>
      </p:sp>
      <p:sp>
        <p:nvSpPr>
          <p:cNvPr id="8" name="Rectangle 7"/>
          <p:cNvSpPr/>
          <p:nvPr/>
        </p:nvSpPr>
        <p:spPr>
          <a:xfrm>
            <a:off x="3794453" y="2259469"/>
            <a:ext cx="673700" cy="9710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12" name="Rectangle 11"/>
          <p:cNvSpPr/>
          <p:nvPr/>
        </p:nvSpPr>
        <p:spPr>
          <a:xfrm rot="21410484">
            <a:off x="3646674" y="2254809"/>
            <a:ext cx="673700" cy="9710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13" name="Rectangle 12"/>
          <p:cNvSpPr/>
          <p:nvPr/>
        </p:nvSpPr>
        <p:spPr>
          <a:xfrm rot="21220719">
            <a:off x="3529487" y="2283001"/>
            <a:ext cx="673700" cy="9710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sp>
        <p:nvSpPr>
          <p:cNvPr id="14" name="Rectangle 13"/>
          <p:cNvSpPr/>
          <p:nvPr/>
        </p:nvSpPr>
        <p:spPr>
          <a:xfrm rot="20936346">
            <a:off x="3417191" y="2301455"/>
            <a:ext cx="673700" cy="9710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03"/>
            <a:endParaRPr lang="en-US" dirty="0">
              <a:solidFill>
                <a:prstClr val="white"/>
              </a:solidFill>
              <a:latin typeface="Arial"/>
            </a:endParaRPr>
          </a:p>
        </p:txBody>
      </p:sp>
      <p:pic>
        <p:nvPicPr>
          <p:cNvPr id="9" name="Picture 2"/>
          <p:cNvPicPr>
            <a:picLocks noChangeAspect="1" noChangeArrowheads="1"/>
          </p:cNvPicPr>
          <p:nvPr/>
        </p:nvPicPr>
        <p:blipFill>
          <a:blip r:embed="rId7">
            <a:clrChange>
              <a:clrFrom>
                <a:srgbClr val="FFFFFF"/>
              </a:clrFrom>
              <a:clrTo>
                <a:srgbClr val="FFFFFF">
                  <a:alpha val="0"/>
                </a:srgbClr>
              </a:clrTo>
            </a:clrChange>
            <a:extLst>
              <a:ext uri="{BEBA8EAE-BF5A-486C-A8C5-ECC9F3942E4B}">
                <a14:imgProps xmlns:a14="http://schemas.microsoft.com/office/drawing/2010/main">
                  <a14:imgLayer r:embed="rId8">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124376" y="2087550"/>
            <a:ext cx="1521810" cy="1348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31844" name="Picture 4" descr="Related image"/>
          <p:cNvPicPr>
            <a:picLocks noChangeAspect="1" noChangeArrowheads="1"/>
          </p:cNvPicPr>
          <p:nvPr/>
        </p:nvPicPr>
        <p:blipFill rotWithShape="1">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b="17647"/>
          <a:stretch/>
        </p:blipFill>
        <p:spPr bwMode="auto">
          <a:xfrm>
            <a:off x="6314695" y="2270511"/>
            <a:ext cx="3679897" cy="1066737"/>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11" descr="Image result for silhouette massachusetts"/>
          <p:cNvSpPr>
            <a:spLocks noChangeAspect="1" noChangeArrowheads="1"/>
          </p:cNvSpPr>
          <p:nvPr/>
        </p:nvSpPr>
        <p:spPr bwMode="auto">
          <a:xfrm>
            <a:off x="1679836" y="-144252"/>
            <a:ext cx="304782" cy="304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pPr defTabSz="914303"/>
            <a:endParaRPr lang="en-US" dirty="0">
              <a:solidFill>
                <a:prstClr val="black"/>
              </a:solidFill>
              <a:latin typeface="Arial"/>
            </a:endParaRPr>
          </a:p>
        </p:txBody>
      </p:sp>
      <p:sp>
        <p:nvSpPr>
          <p:cNvPr id="15" name="AutoShape 13" descr="Image result for silhouette massachusetts"/>
          <p:cNvSpPr>
            <a:spLocks noChangeAspect="1" noChangeArrowheads="1"/>
          </p:cNvSpPr>
          <p:nvPr/>
        </p:nvSpPr>
        <p:spPr bwMode="auto">
          <a:xfrm>
            <a:off x="1832227" y="8140"/>
            <a:ext cx="304782" cy="304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pPr defTabSz="914303"/>
            <a:endParaRPr lang="en-US" dirty="0">
              <a:solidFill>
                <a:prstClr val="black"/>
              </a:solidFill>
              <a:latin typeface="Arial"/>
            </a:endParaRPr>
          </a:p>
        </p:txBody>
      </p:sp>
      <p:sp>
        <p:nvSpPr>
          <p:cNvPr id="16" name="AutoShape 15" descr="Image result for silhouette massachusetts"/>
          <p:cNvSpPr>
            <a:spLocks noChangeAspect="1" noChangeArrowheads="1"/>
          </p:cNvSpPr>
          <p:nvPr/>
        </p:nvSpPr>
        <p:spPr bwMode="auto">
          <a:xfrm>
            <a:off x="1984619" y="160530"/>
            <a:ext cx="304782" cy="304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pPr defTabSz="914303"/>
            <a:endParaRPr lang="en-US" dirty="0">
              <a:solidFill>
                <a:prstClr val="black"/>
              </a:solidFill>
              <a:latin typeface="Arial"/>
            </a:endParaRPr>
          </a:p>
        </p:txBody>
      </p:sp>
      <p:sp>
        <p:nvSpPr>
          <p:cNvPr id="17" name="AutoShape 17" descr="Image result for silhouette massachusetts"/>
          <p:cNvSpPr>
            <a:spLocks noChangeAspect="1" noChangeArrowheads="1"/>
          </p:cNvSpPr>
          <p:nvPr/>
        </p:nvSpPr>
        <p:spPr bwMode="auto">
          <a:xfrm>
            <a:off x="2210030" y="312921"/>
            <a:ext cx="304782" cy="304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pPr defTabSz="914303"/>
            <a:endParaRPr lang="en-US" dirty="0">
              <a:solidFill>
                <a:prstClr val="black"/>
              </a:solidFill>
              <a:latin typeface="Arial"/>
            </a:endParaRPr>
          </a:p>
        </p:txBody>
      </p:sp>
      <p:sp>
        <p:nvSpPr>
          <p:cNvPr id="18" name="AutoShape 19" descr="Image result for silhouette massachusetts"/>
          <p:cNvSpPr>
            <a:spLocks noChangeAspect="1" noChangeArrowheads="1"/>
          </p:cNvSpPr>
          <p:nvPr/>
        </p:nvSpPr>
        <p:spPr bwMode="auto">
          <a:xfrm>
            <a:off x="2289400" y="465313"/>
            <a:ext cx="304782" cy="304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pPr defTabSz="914303"/>
            <a:endParaRPr lang="en-US" dirty="0">
              <a:solidFill>
                <a:prstClr val="black"/>
              </a:solidFill>
              <a:latin typeface="Arial"/>
            </a:endParaRPr>
          </a:p>
        </p:txBody>
      </p:sp>
      <p:sp>
        <p:nvSpPr>
          <p:cNvPr id="19" name="AutoShape 21" descr="Image result for silhouette massachusetts"/>
          <p:cNvSpPr>
            <a:spLocks noChangeAspect="1" noChangeArrowheads="1"/>
          </p:cNvSpPr>
          <p:nvPr/>
        </p:nvSpPr>
        <p:spPr bwMode="auto">
          <a:xfrm>
            <a:off x="2441791" y="617704"/>
            <a:ext cx="304782" cy="304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pPr defTabSz="914303"/>
            <a:endParaRPr lang="en-US" dirty="0">
              <a:solidFill>
                <a:prstClr val="black"/>
              </a:solidFill>
              <a:latin typeface="Arial"/>
            </a:endParaRPr>
          </a:p>
        </p:txBody>
      </p:sp>
      <p:sp>
        <p:nvSpPr>
          <p:cNvPr id="20" name="AutoShape 23" descr="Image result for silhouette massachusetts"/>
          <p:cNvSpPr>
            <a:spLocks noChangeAspect="1" noChangeArrowheads="1"/>
          </p:cNvSpPr>
          <p:nvPr/>
        </p:nvSpPr>
        <p:spPr bwMode="auto">
          <a:xfrm>
            <a:off x="2594183" y="770094"/>
            <a:ext cx="304782" cy="304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pPr defTabSz="914303"/>
            <a:endParaRPr lang="en-US" dirty="0">
              <a:solidFill>
                <a:prstClr val="black"/>
              </a:solidFill>
              <a:latin typeface="Arial"/>
            </a:endParaRPr>
          </a:p>
        </p:txBody>
      </p:sp>
      <p:sp>
        <p:nvSpPr>
          <p:cNvPr id="21" name="AutoShape 25" descr="Image result for silhouette massachusetts"/>
          <p:cNvSpPr>
            <a:spLocks noChangeAspect="1" noChangeArrowheads="1"/>
          </p:cNvSpPr>
          <p:nvPr/>
        </p:nvSpPr>
        <p:spPr bwMode="auto">
          <a:xfrm>
            <a:off x="2746573" y="922485"/>
            <a:ext cx="304782" cy="304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pPr defTabSz="914303"/>
            <a:endParaRPr lang="en-US" dirty="0">
              <a:solidFill>
                <a:prstClr val="black"/>
              </a:solidFill>
              <a:latin typeface="Arial"/>
            </a:endParaRPr>
          </a:p>
        </p:txBody>
      </p:sp>
      <p:sp>
        <p:nvSpPr>
          <p:cNvPr id="22" name="AutoShape 27" descr="Image result for silhouette massachusetts"/>
          <p:cNvSpPr>
            <a:spLocks noChangeAspect="1" noChangeArrowheads="1"/>
          </p:cNvSpPr>
          <p:nvPr/>
        </p:nvSpPr>
        <p:spPr bwMode="auto">
          <a:xfrm>
            <a:off x="2898964" y="1074877"/>
            <a:ext cx="304782" cy="304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pPr defTabSz="914303"/>
            <a:endParaRPr lang="en-US" dirty="0">
              <a:solidFill>
                <a:prstClr val="black"/>
              </a:solidFill>
              <a:latin typeface="Arial"/>
            </a:endParaRPr>
          </a:p>
        </p:txBody>
      </p:sp>
      <p:sp>
        <p:nvSpPr>
          <p:cNvPr id="23" name="AutoShape 29" descr="Image result for silhouette massachusetts"/>
          <p:cNvSpPr>
            <a:spLocks noChangeAspect="1" noChangeArrowheads="1"/>
          </p:cNvSpPr>
          <p:nvPr/>
        </p:nvSpPr>
        <p:spPr bwMode="auto">
          <a:xfrm>
            <a:off x="3051356" y="1227267"/>
            <a:ext cx="304782" cy="304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pPr defTabSz="914303"/>
            <a:endParaRPr lang="en-US" dirty="0">
              <a:solidFill>
                <a:prstClr val="black"/>
              </a:solidFill>
              <a:latin typeface="Arial"/>
            </a:endParaRPr>
          </a:p>
        </p:txBody>
      </p:sp>
      <p:sp>
        <p:nvSpPr>
          <p:cNvPr id="24" name="AutoShape 31" descr="http://www.supercoloring.com/sites/default/files/silhouettes/2015/05/massachusetts-map-black-silhouette.svg"/>
          <p:cNvSpPr>
            <a:spLocks noChangeAspect="1" noChangeArrowheads="1"/>
          </p:cNvSpPr>
          <p:nvPr/>
        </p:nvSpPr>
        <p:spPr bwMode="auto">
          <a:xfrm>
            <a:off x="3203746" y="1379658"/>
            <a:ext cx="304782" cy="304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pPr defTabSz="914303"/>
            <a:endParaRPr lang="en-US" dirty="0">
              <a:solidFill>
                <a:prstClr val="black"/>
              </a:solidFill>
              <a:latin typeface="Arial"/>
            </a:endParaRPr>
          </a:p>
        </p:txBody>
      </p:sp>
      <p:pic>
        <p:nvPicPr>
          <p:cNvPr id="1378310" name="Picture 6" descr="Image result for partnership silhouette"/>
          <p:cNvPicPr>
            <a:picLocks noChangeAspect="1" noChangeArrowheads="1"/>
          </p:cNvPicPr>
          <p:nvPr/>
        </p:nvPicPr>
        <p:blipFill>
          <a:blip r:embed="rId10"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31995" y="4649384"/>
            <a:ext cx="2445297" cy="121787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2" descr="Image result for silhouette descending graph"/>
          <p:cNvPicPr>
            <a:picLocks noChangeAspect="1" noChangeArrowheads="1"/>
          </p:cNvPicPr>
          <p:nvPr/>
        </p:nvPicPr>
        <p:blipFill rotWithShape="1">
          <a:blip r:embed="rId11" cstate="print">
            <a:clrChange>
              <a:clrFrom>
                <a:srgbClr val="FFFFFF"/>
              </a:clrFrom>
              <a:clrTo>
                <a:srgbClr val="FFFFFF">
                  <a:alpha val="0"/>
                </a:srgbClr>
              </a:clrTo>
            </a:clrChange>
            <a:duotone>
              <a:schemeClr val="accent4">
                <a:shade val="45000"/>
                <a:satMod val="135000"/>
              </a:schemeClr>
              <a:prstClr val="white"/>
            </a:duotone>
            <a:extLst>
              <a:ext uri="{BEBA8EAE-BF5A-486C-A8C5-ECC9F3942E4B}">
                <a14:imgProps xmlns:a14="http://schemas.microsoft.com/office/drawing/2010/main">
                  <a14:imgLayer r:embed="rId12">
                    <a14:imgEffect>
                      <a14:backgroundRemoval t="6550" b="69010" l="7668" r="96486">
                        <a14:foregroundMark x1="15016" y1="36581" x2="15016" y2="36581"/>
                        <a14:foregroundMark x1="33227" y1="41534" x2="33227" y2="41534"/>
                        <a14:foregroundMark x1="42652" y1="38498" x2="42652" y2="38498"/>
                        <a14:foregroundMark x1="39457" y1="63578" x2="39457" y2="63578"/>
                      </a14:backgroundRemoval>
                    </a14:imgEffect>
                  </a14:imgLayer>
                </a14:imgProps>
              </a:ext>
              <a:ext uri="{28A0092B-C50C-407E-A947-70E740481C1C}">
                <a14:useLocalDpi xmlns:a14="http://schemas.microsoft.com/office/drawing/2010/main" val="0"/>
              </a:ext>
            </a:extLst>
          </a:blip>
          <a:srcRect l="7980" b="31578"/>
          <a:stretch/>
        </p:blipFill>
        <p:spPr bwMode="auto">
          <a:xfrm flipH="1">
            <a:off x="2628032" y="4411922"/>
            <a:ext cx="2252015" cy="130809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34" descr="Image result for silhouette magnifying glass"/>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646186" y="4905916"/>
            <a:ext cx="704809" cy="704809"/>
          </a:xfrm>
          <a:prstGeom prst="rect">
            <a:avLst/>
          </a:prstGeom>
          <a:noFill/>
          <a:effectLst>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6874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qgoxRaZdTNeZSMqibcYM2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GkFc7alTkq6cgGtDlHut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1876</Words>
  <Application>Microsoft Macintosh PowerPoint</Application>
  <PresentationFormat>Widescreen</PresentationFormat>
  <Paragraphs>215</Paragraphs>
  <Slides>23</Slides>
  <Notes>14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5" baseType="lpstr">
      <vt:lpstr>Arial</vt:lpstr>
      <vt:lpstr>Arial Unicode MS</vt:lpstr>
      <vt:lpstr>Calibri</vt:lpstr>
      <vt:lpstr>Calibri Light</vt:lpstr>
      <vt:lpstr>Century Gothic</vt:lpstr>
      <vt:lpstr>Georgia</vt:lpstr>
      <vt:lpstr>ＭＳ Ｐゴシック</vt:lpstr>
      <vt:lpstr>Times New Roman</vt:lpstr>
      <vt:lpstr>Wingdings</vt:lpstr>
      <vt:lpstr>Office Theme</vt:lpstr>
      <vt:lpstr>think-cell Slide</vt:lpstr>
      <vt:lpstr>Chart</vt:lpstr>
      <vt:lpstr>PowerPoint Presentation</vt:lpstr>
      <vt:lpstr>How We Got Here: Massachusetts Health Care Reform (Part 2)</vt:lpstr>
      <vt:lpstr>Vision for Massachusetts cost containment reform law: Chapter 224 of the Acts of 2012</vt:lpstr>
      <vt:lpstr>Health Care Cost Growth Benchmark</vt:lpstr>
      <vt:lpstr>What is Potential Gross State Product?</vt:lpstr>
      <vt:lpstr>Implementing State Agencies</vt:lpstr>
      <vt:lpstr>The HPC: At a Glance</vt:lpstr>
      <vt:lpstr>The HPC: Governance Structure</vt:lpstr>
      <vt:lpstr>The HPC employs four core strategies to advance its mission </vt:lpstr>
      <vt:lpstr>The HPC: Organizational Structure </vt:lpstr>
      <vt:lpstr>The HPC: Main Responsibilities</vt:lpstr>
      <vt:lpstr>PowerPoint Presentation</vt:lpstr>
      <vt:lpstr>Since 2009, total healthcare spending growth in Massachusetts has been near or below national growth</vt:lpstr>
      <vt:lpstr>In recent years, commercial spending growth in Massachusetts has been consistently lower than national growth</vt:lpstr>
      <vt:lpstr>Performance Against the Benchmark to Date</vt:lpstr>
      <vt:lpstr>PowerPoint Presentation</vt:lpstr>
      <vt:lpstr>Massachusetts community hospitals provide tremendous value, but face self-reinforcing challenges that lead to more expensive and less accessible care</vt:lpstr>
      <vt:lpstr>PowerPoint Presentation</vt:lpstr>
      <vt:lpstr>HPC is charged with developing ACO and PCMH certification programs to promote high-quality, coordinated, patient-centered accountable care</vt:lpstr>
      <vt:lpstr>PowerPoint Presentation</vt:lpstr>
      <vt:lpstr>Overview of cost and market impact reviews (CMIRs)</vt:lpstr>
      <vt:lpstr>Overview of cost and market impact reviews</vt:lpstr>
      <vt:lpstr>Contact Information</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Peirce, Katherine M.</dc:creator>
  <cp:lastModifiedBy>Peirce, Katherine M.</cp:lastModifiedBy>
  <cp:revision>1</cp:revision>
  <dcterms:created xsi:type="dcterms:W3CDTF">2017-06-29T14:30:51Z</dcterms:created>
  <dcterms:modified xsi:type="dcterms:W3CDTF">2017-06-29T14:31:18Z</dcterms:modified>
</cp:coreProperties>
</file>